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96" r:id="rId1"/>
    <p:sldMasterId id="2147483697" r:id="rId2"/>
    <p:sldMasterId id="2147483698" r:id="rId3"/>
  </p:sldMasterIdLst>
  <p:notesMasterIdLst>
    <p:notesMasterId r:id="rId3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</p:sldIdLst>
  <p:sldSz cx="13817600" cy="7772400"/>
  <p:notesSz cx="10058400" cy="77724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Georgia" panose="02040502050405020303" pitchFamily="18" charset="0"/>
      <p:regular r:id="rId41"/>
      <p:bold r:id="rId42"/>
      <p:italic r:id="rId43"/>
      <p:boldItalic r:id="rId44"/>
    </p:embeddedFont>
    <p:embeddedFont>
      <p:font typeface="Helvetica Neue" panose="02000503000000020004" pitchFamily="2" charset="0"/>
      <p:regular r:id="rId45"/>
      <p:bold r:id="rId46"/>
      <p:italic r:id="rId47"/>
      <p:boldItalic r:id="rId48"/>
    </p:embeddedFont>
    <p:embeddedFont>
      <p:font typeface="Oswald"/>
      <p:regular r:id="rId49"/>
      <p:bold r:id="rId50"/>
    </p:embeddedFont>
    <p:embeddedFont>
      <p:font typeface="Roboto" panose="02000000000000000000" pitchFamily="2" charset="0"/>
      <p:regular r:id="rId51"/>
      <p:bold r:id="rId52"/>
      <p:italic r:id="rId53"/>
      <p:boldItalic r:id="rId54"/>
    </p:embeddedFont>
    <p:embeddedFont>
      <p:font typeface="Roboto Mono" pitchFamily="2" charset="0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80"/>
    <p:restoredTop sz="65650"/>
  </p:normalViewPr>
  <p:slideViewPr>
    <p:cSldViewPr snapToGrid="0" snapToObjects="1">
      <p:cViewPr varScale="1">
        <p:scale>
          <a:sx n="72" d="100"/>
          <a:sy n="72" d="100"/>
        </p:scale>
        <p:origin x="20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3.fntdata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font" Target="fonts/font19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openxmlformats.org/officeDocument/2006/relationships/font" Target="fonts/font22.fntdata"/><Relationship Id="rId5" Type="http://schemas.openxmlformats.org/officeDocument/2006/relationships/slide" Target="slides/slide2.xml"/><Relationship Id="rId61" Type="http://schemas.openxmlformats.org/officeDocument/2006/relationships/theme" Target="theme/theme1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font" Target="fonts/font20.fntdata"/><Relationship Id="rId8" Type="http://schemas.openxmlformats.org/officeDocument/2006/relationships/slide" Target="slides/slide5.xml"/><Relationship Id="rId51" Type="http://schemas.openxmlformats.org/officeDocument/2006/relationships/font" Target="fonts/font15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59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font" Target="fonts/font21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6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05825" y="3691875"/>
            <a:ext cx="8046700" cy="349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:notes"/>
          <p:cNvSpPr txBox="1">
            <a:spLocks noGrp="1"/>
          </p:cNvSpPr>
          <p:nvPr>
            <p:ph type="body" idx="1"/>
          </p:nvPr>
        </p:nvSpPr>
        <p:spPr>
          <a:xfrm>
            <a:off x="975361" y="4560570"/>
            <a:ext cx="5364479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96625" rIns="96625" bIns="966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2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2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0" name="Google Shape;60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subqueries MUST be aliased (‘as subq’ above)</a:t>
            </a: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6" name="Google Shape;60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2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00" cy="29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3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00" cy="29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3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3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Case, When, then, end as</a:t>
            </a:r>
            <a:endParaRPr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Output: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'large','1'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'medium','5'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'small','93’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Query: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545" marR="1241425" lvl="0" indent="-4445" algn="l" rtl="0">
              <a:lnSpc>
                <a:spcPct val="100000"/>
              </a:lnSpc>
              <a:spcBef>
                <a:spcPts val="75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 county_size, COUNT(*) AS number_counties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545" marR="1241425" lvl="0" indent="-4445" algn="l" rtl="0">
              <a:lnSpc>
                <a:spcPct val="100000"/>
              </a:lnSpc>
              <a:spcBef>
                <a:spcPts val="75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FROM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545" marR="0" lvl="0" indent="-4445" algn="l" rtl="0">
              <a:lnSpc>
                <a:spcPct val="80000"/>
              </a:lnSpc>
              <a:spcBef>
                <a:spcPts val="409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545" marR="2211705" lvl="0" indent="-444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SELECT county, population, CASE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19455" marR="5080" lvl="0" indent="-8255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WHEN population &gt;= 400000 THEN 'large'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19455" marR="5080" lvl="0" indent="-8255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WHEN population &gt;= 100000 THEN 'medium'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19455" marR="5080" lvl="0" indent="-8255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ELSE 'small'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545" marR="2922270" lvl="0" indent="-4445" algn="l" rtl="0">
              <a:lnSpc>
                <a:spcPct val="816666"/>
              </a:lnSpc>
              <a:spcBef>
                <a:spcPts val="145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END AS county_size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545" marR="2922270" lvl="0" indent="-4445" algn="l" rtl="0">
              <a:lnSpc>
                <a:spcPct val="816666"/>
              </a:lnSpc>
              <a:spcBef>
                <a:spcPts val="145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FROM counties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545" marR="0" lvl="0" indent="-4445" algn="l" rtl="0">
              <a:lnSpc>
                <a:spcPct val="80000"/>
              </a:lnSpc>
              <a:spcBef>
                <a:spcPts val="25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AS temp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69545" marR="0" lvl="0" indent="-4445" algn="l" rtl="0">
              <a:lnSpc>
                <a:spcPct val="80000"/>
              </a:lnSpc>
              <a:spcBef>
                <a:spcPts val="405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 BY county_size;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0" name="Google Shape;670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4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(we’ll use “1” and “0” as our binary classifiers)</a:t>
            </a:r>
            <a:br>
              <a:rPr lang="en-U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 p.listprice,</a:t>
            </a: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CASE </a:t>
            </a: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WHEN p.listprice = 0 THEN 1</a:t>
            </a: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		ELSE 0</a:t>
            </a: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	END AS "isfree"</a:t>
            </a: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FROM production.product p</a:t>
            </a: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6976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76" name="Google Shape;676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4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39.7% free items (a list price of $0)</a:t>
            </a: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2" name="Google Shape;682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4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8" name="Google Shape;688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4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9754" y="583444"/>
            <a:ext cx="8799000" cy="291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6" name="Google Shape;706;p63:notes"/>
          <p:cNvSpPr txBox="1">
            <a:spLocks noGrp="1"/>
          </p:cNvSpPr>
          <p:nvPr>
            <p:ph type="body" idx="1"/>
          </p:nvPr>
        </p:nvSpPr>
        <p:spPr>
          <a:xfrm>
            <a:off x="1341123" y="3691891"/>
            <a:ext cx="7376100" cy="3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75" tIns="91075" rIns="91075" bIns="9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9754" y="583444"/>
            <a:ext cx="8799000" cy="291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3" name="Google Shape;713;p69:notes"/>
          <p:cNvSpPr txBox="1">
            <a:spLocks noGrp="1"/>
          </p:cNvSpPr>
          <p:nvPr>
            <p:ph type="body" idx="1"/>
          </p:nvPr>
        </p:nvSpPr>
        <p:spPr>
          <a:xfrm>
            <a:off x="1341123" y="3691891"/>
            <a:ext cx="7376100" cy="3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75" tIns="91075" rIns="91075" bIns="9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1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Instructor notes</a:t>
            </a: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As vocabulary is a key factor in every area of technology, point out to students the use of language for understanding the idea of combining multiple questions into one query. </a:t>
            </a: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SUBSELECT = SUBQUERY = NESTED QUERIES.</a:t>
            </a: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1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Instructor notes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As vocabulary is a key factor in every area of technology, point out to students the use of language for understanding the idea of combining multiple questions into one query. 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Meaning: SUBSELECT = SUBQUERY = NESTED QUERIES.</a:t>
            </a:r>
            <a:endParaRPr sz="12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00" cy="29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2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6976" lvl="0" indent="0" algn="l" rtl="0">
              <a:lnSpc>
                <a:spcPct val="11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(as illustrated in table on the next slide) </a:t>
            </a: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76725" y="582925"/>
            <a:ext cx="6705925" cy="2914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1.jp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400" cy="7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body" idx="1"/>
          </p:nvPr>
        </p:nvSpPr>
        <p:spPr>
          <a:xfrm>
            <a:off x="526923" y="1547919"/>
            <a:ext cx="12578400" cy="484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640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486437" y="7174474"/>
            <a:ext cx="130968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100" tIns="147100" rIns="147100" bIns="1471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Helvetica Neue"/>
              <a:buNone/>
            </a:pPr>
            <a:r>
              <a:rPr lang="en-US" sz="13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" name="Google Shape;12;p2"/>
          <p:cNvCxnSpPr/>
          <p:nvPr/>
        </p:nvCxnSpPr>
        <p:spPr>
          <a:xfrm>
            <a:off x="628701" y="717447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0" y="7239256"/>
            <a:ext cx="339079" cy="3384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2"/>
          <p:cNvCxnSpPr/>
          <p:nvPr/>
        </p:nvCxnSpPr>
        <p:spPr>
          <a:xfrm>
            <a:off x="628701" y="635066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" name="Google Shape;15;p2"/>
          <p:cNvCxnSpPr/>
          <p:nvPr/>
        </p:nvCxnSpPr>
        <p:spPr>
          <a:xfrm>
            <a:off x="628701" y="129715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med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Q&amp;A">
    <p:bg>
      <p:bgPr>
        <a:solidFill>
          <a:srgbClr val="FFDB00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Google Shape;83;p11"/>
          <p:cNvCxnSpPr/>
          <p:nvPr/>
        </p:nvCxnSpPr>
        <p:spPr>
          <a:xfrm>
            <a:off x="628701" y="638851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84" name="Google Shape;84;p11"/>
          <p:cNvCxnSpPr/>
          <p:nvPr/>
        </p:nvCxnSpPr>
        <p:spPr>
          <a:xfrm>
            <a:off x="628701" y="1297653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85" name="Google Shape;85;p11"/>
          <p:cNvSpPr txBox="1"/>
          <p:nvPr/>
        </p:nvSpPr>
        <p:spPr>
          <a:xfrm>
            <a:off x="496593" y="7183343"/>
            <a:ext cx="122811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6" name="Google Shape;86;p11"/>
          <p:cNvCxnSpPr/>
          <p:nvPr/>
        </p:nvCxnSpPr>
        <p:spPr>
          <a:xfrm>
            <a:off x="628701" y="716982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7" name="Google Shape;87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2" y="7250727"/>
            <a:ext cx="310330" cy="31033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1"/>
          <p:cNvSpPr txBox="1">
            <a:spLocks noGrp="1"/>
          </p:cNvSpPr>
          <p:nvPr>
            <p:ph type="title"/>
          </p:nvPr>
        </p:nvSpPr>
        <p:spPr>
          <a:xfrm>
            <a:off x="526923" y="638852"/>
            <a:ext cx="125784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1"/>
          <p:cNvSpPr txBox="1"/>
          <p:nvPr/>
        </p:nvSpPr>
        <p:spPr>
          <a:xfrm>
            <a:off x="526923" y="1424406"/>
            <a:ext cx="7064400" cy="14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3625" tIns="51800" rIns="103625" bIns="51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Q&amp;A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IMAC">
  <p:cSld name="Content: IMAC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21871" y="1655411"/>
            <a:ext cx="6736443" cy="54565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12"/>
          <p:cNvCxnSpPr/>
          <p:nvPr/>
        </p:nvCxnSpPr>
        <p:spPr>
          <a:xfrm>
            <a:off x="674688" y="675861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93" name="Google Shape;93;p12"/>
          <p:cNvCxnSpPr/>
          <p:nvPr/>
        </p:nvCxnSpPr>
        <p:spPr>
          <a:xfrm>
            <a:off x="674688" y="1297653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94" name="Google Shape;94;p12"/>
          <p:cNvSpPr txBox="1">
            <a:spLocks noGrp="1"/>
          </p:cNvSpPr>
          <p:nvPr>
            <p:ph type="body" idx="1"/>
          </p:nvPr>
        </p:nvSpPr>
        <p:spPr>
          <a:xfrm>
            <a:off x="3832225" y="1919446"/>
            <a:ext cx="6193500" cy="3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MAC Book Pro">
  <p:cSld name="Content: MAC Book Pro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69466" y="1656279"/>
            <a:ext cx="7750288" cy="544851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3"/>
          <p:cNvCxnSpPr/>
          <p:nvPr/>
        </p:nvCxnSpPr>
        <p:spPr>
          <a:xfrm>
            <a:off x="674688" y="675861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98" name="Google Shape;98;p13"/>
          <p:cNvCxnSpPr/>
          <p:nvPr/>
        </p:nvCxnSpPr>
        <p:spPr>
          <a:xfrm>
            <a:off x="674688" y="1297653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99" name="Google Shape;99;p13"/>
          <p:cNvSpPr txBox="1">
            <a:spLocks noGrp="1"/>
          </p:cNvSpPr>
          <p:nvPr>
            <p:ph type="body" idx="1"/>
          </p:nvPr>
        </p:nvSpPr>
        <p:spPr>
          <a:xfrm>
            <a:off x="3994150" y="1959998"/>
            <a:ext cx="5788800" cy="3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IPad">
  <p:cSld name="Content: IPa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2956" y="1608550"/>
            <a:ext cx="7248886" cy="56583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14"/>
          <p:cNvCxnSpPr/>
          <p:nvPr/>
        </p:nvCxnSpPr>
        <p:spPr>
          <a:xfrm>
            <a:off x="674688" y="675861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103" name="Google Shape;103;p14"/>
          <p:cNvCxnSpPr/>
          <p:nvPr/>
        </p:nvCxnSpPr>
        <p:spPr>
          <a:xfrm>
            <a:off x="674688" y="1297653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104" name="Google Shape;104;p14"/>
          <p:cNvSpPr txBox="1">
            <a:spLocks noGrp="1"/>
          </p:cNvSpPr>
          <p:nvPr>
            <p:ph type="body" idx="1"/>
          </p:nvPr>
        </p:nvSpPr>
        <p:spPr>
          <a:xfrm>
            <a:off x="4061621" y="2230342"/>
            <a:ext cx="5775000" cy="43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Smart Phones">
  <p:cSld name="Content: Smart Phones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9500" y="1398187"/>
            <a:ext cx="4282284" cy="6417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65700" y="1459861"/>
            <a:ext cx="3913590" cy="581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40812" y="1446344"/>
            <a:ext cx="3158140" cy="58006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Google Shape;109;p15"/>
          <p:cNvCxnSpPr/>
          <p:nvPr/>
        </p:nvCxnSpPr>
        <p:spPr>
          <a:xfrm>
            <a:off x="674688" y="675861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110" name="Google Shape;110;p15"/>
          <p:cNvCxnSpPr/>
          <p:nvPr/>
        </p:nvCxnSpPr>
        <p:spPr>
          <a:xfrm>
            <a:off x="674688" y="1297653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111" name="Google Shape;111;p15"/>
          <p:cNvSpPr/>
          <p:nvPr/>
        </p:nvSpPr>
        <p:spPr>
          <a:xfrm>
            <a:off x="6004721" y="4082201"/>
            <a:ext cx="18147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0400" tIns="40400" rIns="40400" bIns="40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Drag an object here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9755981" y="4082201"/>
            <a:ext cx="18147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0400" tIns="40400" rIns="40400" bIns="40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Drag an object here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body" idx="1"/>
          </p:nvPr>
        </p:nvSpPr>
        <p:spPr>
          <a:xfrm>
            <a:off x="1956595" y="2108688"/>
            <a:ext cx="2456100" cy="42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ORS/SHAPES">
  <p:cSld name="COLORS/SHAPES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title"/>
          </p:nvPr>
        </p:nvSpPr>
        <p:spPr>
          <a:xfrm>
            <a:off x="483971" y="782114"/>
            <a:ext cx="127047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713699" y="1634872"/>
            <a:ext cx="1946100" cy="1945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BLACK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Georgia"/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000000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2860232" y="1634872"/>
            <a:ext cx="1946100" cy="194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WHITE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eorgia"/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255/255/255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FFFFFF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-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5006765" y="1634872"/>
            <a:ext cx="1946100" cy="19458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RED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Georgia"/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000000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6"/>
          <p:cNvSpPr/>
          <p:nvPr/>
        </p:nvSpPr>
        <p:spPr>
          <a:xfrm>
            <a:off x="713697" y="3737923"/>
            <a:ext cx="1515300" cy="15153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YELLOW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000000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2412093" y="3737923"/>
            <a:ext cx="1515300" cy="1515300"/>
          </a:xfrm>
          <a:prstGeom prst="rect">
            <a:avLst/>
          </a:prstGeom>
          <a:solidFill>
            <a:srgbClr val="85E8DA"/>
          </a:solidFill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MINT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85e8da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4110487" y="3737923"/>
            <a:ext cx="1515300" cy="1515300"/>
          </a:xfrm>
          <a:prstGeom prst="rect">
            <a:avLst/>
          </a:prstGeom>
          <a:solidFill>
            <a:srgbClr val="1ECAC7"/>
          </a:solidFill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TEAL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1ecac7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713716" y="5435617"/>
            <a:ext cx="1515300" cy="1515300"/>
          </a:xfrm>
          <a:prstGeom prst="rect">
            <a:avLst/>
          </a:prstGeom>
          <a:solidFill>
            <a:srgbClr val="FFAEC2"/>
          </a:solidFill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PINK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ffaec2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6"/>
          <p:cNvSpPr/>
          <p:nvPr/>
        </p:nvSpPr>
        <p:spPr>
          <a:xfrm>
            <a:off x="2412112" y="5435617"/>
            <a:ext cx="1515300" cy="15153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LIGHT GREY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eaeaea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6"/>
          <p:cNvSpPr/>
          <p:nvPr/>
        </p:nvSpPr>
        <p:spPr>
          <a:xfrm>
            <a:off x="5808881" y="3737923"/>
            <a:ext cx="1515300" cy="1515300"/>
          </a:xfrm>
          <a:prstGeom prst="rect">
            <a:avLst/>
          </a:prstGeom>
          <a:solidFill>
            <a:srgbClr val="7A1743"/>
          </a:solidFill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BURGUNDY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7a1743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4110505" y="5435617"/>
            <a:ext cx="1515300" cy="15153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DARK GREY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333333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" name="Google Shape;126;p16"/>
          <p:cNvGrpSpPr/>
          <p:nvPr/>
        </p:nvGrpSpPr>
        <p:grpSpPr>
          <a:xfrm>
            <a:off x="9360001" y="1749994"/>
            <a:ext cx="2779887" cy="2887127"/>
            <a:chOff x="1020750" y="2355030"/>
            <a:chExt cx="1839645" cy="1910613"/>
          </a:xfrm>
        </p:grpSpPr>
        <p:sp>
          <p:nvSpPr>
            <p:cNvPr id="127" name="Google Shape;127;p16"/>
            <p:cNvSpPr/>
            <p:nvPr/>
          </p:nvSpPr>
          <p:spPr>
            <a:xfrm>
              <a:off x="1020750" y="2355030"/>
              <a:ext cx="1822500" cy="1902000"/>
            </a:xfrm>
            <a:prstGeom prst="rect">
              <a:avLst/>
            </a:prstGeom>
            <a:solidFill>
              <a:srgbClr val="FFDB00"/>
            </a:solidFill>
            <a:ln>
              <a:noFill/>
            </a:ln>
          </p:spPr>
          <p:txBody>
            <a:bodyPr spcFirstLastPara="1" wrap="square" lIns="103625" tIns="103625" rIns="103625" bIns="1036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Oswald"/>
                <a:buNone/>
              </a:pPr>
              <a:r>
                <a:rPr lang="en-US" sz="2100" b="1" i="0" u="none" strike="noStrike" cap="none">
                  <a:solidFill>
                    <a:srgbClr val="000000"/>
                  </a:solidFill>
                  <a:latin typeface="Oswald"/>
                  <a:ea typeface="Oswald"/>
                  <a:cs typeface="Oswald"/>
                  <a:sym typeface="Oswald"/>
                </a:rPr>
                <a:t>INSERT TERM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None/>
              </a:pPr>
              <a:endParaRPr sz="10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-US" sz="2100" b="0" i="0" u="none" strike="noStrike" cap="none">
                  <a:solidFill>
                    <a:srgbClr val="000000"/>
                  </a:solidFill>
                  <a:latin typeface="Georgia"/>
                  <a:ea typeface="Georgia"/>
                  <a:cs typeface="Georgia"/>
                  <a:sym typeface="Georgia"/>
                </a:rPr>
                <a:t>Ipsum dolor sit amet...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alibri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grpSp>
          <p:nvGrpSpPr>
            <p:cNvPr id="128" name="Google Shape;128;p16"/>
            <p:cNvGrpSpPr/>
            <p:nvPr/>
          </p:nvGrpSpPr>
          <p:grpSpPr>
            <a:xfrm>
              <a:off x="2584713" y="3989961"/>
              <a:ext cx="275682" cy="275682"/>
              <a:chOff x="2893512" y="3993856"/>
              <a:chExt cx="275682" cy="275682"/>
            </a:xfrm>
          </p:grpSpPr>
          <p:sp>
            <p:nvSpPr>
              <p:cNvPr id="129" name="Google Shape;129;p16"/>
              <p:cNvSpPr/>
              <p:nvPr/>
            </p:nvSpPr>
            <p:spPr>
              <a:xfrm rot="-5400000">
                <a:off x="2893512" y="3999838"/>
                <a:ext cx="269700" cy="269700"/>
              </a:xfrm>
              <a:prstGeom prst="rtTriangl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03625" tIns="103625" rIns="103625" bIns="1036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Calibri"/>
                  <a:buNone/>
                </a:pPr>
                <a:endParaRPr sz="2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16"/>
              <p:cNvSpPr/>
              <p:nvPr/>
            </p:nvSpPr>
            <p:spPr>
              <a:xfrm rot="5400000">
                <a:off x="2899494" y="3993856"/>
                <a:ext cx="269700" cy="269700"/>
              </a:xfrm>
              <a:prstGeom prst="rtTriangle">
                <a:avLst/>
              </a:prstGeom>
              <a:solidFill>
                <a:srgbClr val="FFFFFF">
                  <a:alpha val="50588"/>
                </a:srgbClr>
              </a:solidFill>
              <a:ln>
                <a:noFill/>
              </a:ln>
            </p:spPr>
            <p:txBody>
              <a:bodyPr spcFirstLastPara="1" wrap="square" lIns="103625" tIns="103625" rIns="103625" bIns="1036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Calibri"/>
                  <a:buNone/>
                </a:pPr>
                <a:endParaRPr sz="2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1" name="Google Shape;131;p16"/>
          <p:cNvGrpSpPr/>
          <p:nvPr/>
        </p:nvGrpSpPr>
        <p:grpSpPr>
          <a:xfrm>
            <a:off x="8903028" y="4772039"/>
            <a:ext cx="3693733" cy="2294188"/>
            <a:chOff x="5540475" y="1141525"/>
            <a:chExt cx="2444400" cy="1518224"/>
          </a:xfrm>
        </p:grpSpPr>
        <p:sp>
          <p:nvSpPr>
            <p:cNvPr id="132" name="Google Shape;132;p16"/>
            <p:cNvSpPr/>
            <p:nvPr/>
          </p:nvSpPr>
          <p:spPr>
            <a:xfrm>
              <a:off x="5540475" y="1141525"/>
              <a:ext cx="2444400" cy="1324200"/>
            </a:xfrm>
            <a:prstGeom prst="roundRect">
              <a:avLst>
                <a:gd name="adj" fmla="val 16667"/>
              </a:avLst>
            </a:prstGeom>
            <a:solidFill>
              <a:srgbClr val="E51B24"/>
            </a:solidFill>
            <a:ln>
              <a:noFill/>
            </a:ln>
          </p:spPr>
          <p:txBody>
            <a:bodyPr spcFirstLastPara="1" wrap="square" lIns="103625" tIns="103625" rIns="103625" bIns="103625" anchor="t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Georgia"/>
                <a:buNone/>
              </a:pPr>
              <a:r>
                <a:rPr lang="en-US" sz="1800" b="0" i="0" u="none" strike="noStrike" cap="none">
                  <a:solidFill>
                    <a:srgbClr val="FFFFFF"/>
                  </a:solidFill>
                  <a:latin typeface="Georgia"/>
                  <a:ea typeface="Georgia"/>
                  <a:cs typeface="Georgia"/>
                  <a:sym typeface="Georgia"/>
                </a:rPr>
                <a:t>Ipsum dolor sit amet...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6"/>
            <p:cNvSpPr/>
            <p:nvPr/>
          </p:nvSpPr>
          <p:spPr>
            <a:xfrm rot="10800000">
              <a:off x="6647474" y="2390949"/>
              <a:ext cx="230400" cy="268800"/>
            </a:xfrm>
            <a:prstGeom prst="triangle">
              <a:avLst>
                <a:gd name="adj" fmla="val 50000"/>
              </a:avLst>
            </a:prstGeom>
            <a:solidFill>
              <a:srgbClr val="E51B24"/>
            </a:solidFill>
            <a:ln>
              <a:noFill/>
            </a:ln>
          </p:spPr>
          <p:txBody>
            <a:bodyPr spcFirstLastPara="1" wrap="square" lIns="103625" tIns="103625" rIns="103625" bIns="1036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alibri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med">
    <p:fade thruBlk="1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llouts">
  <p:cSld name="Callou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5" name="Google Shape;135;p17"/>
          <p:cNvCxnSpPr/>
          <p:nvPr/>
        </p:nvCxnSpPr>
        <p:spPr>
          <a:xfrm>
            <a:off x="674688" y="675861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136" name="Google Shape;136;p17"/>
          <p:cNvCxnSpPr/>
          <p:nvPr/>
        </p:nvCxnSpPr>
        <p:spPr>
          <a:xfrm>
            <a:off x="674688" y="1297653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grpSp>
        <p:nvGrpSpPr>
          <p:cNvPr id="137" name="Google Shape;137;p17"/>
          <p:cNvGrpSpPr/>
          <p:nvPr/>
        </p:nvGrpSpPr>
        <p:grpSpPr>
          <a:xfrm>
            <a:off x="674689" y="1946481"/>
            <a:ext cx="1349015" cy="1351300"/>
            <a:chOff x="0" y="0"/>
            <a:chExt cx="1269661" cy="1269661"/>
          </a:xfrm>
        </p:grpSpPr>
        <p:pic>
          <p:nvPicPr>
            <p:cNvPr id="138" name="Google Shape;138;p17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" name="Google Shape;139;p17"/>
            <p:cNvSpPr/>
            <p:nvPr/>
          </p:nvSpPr>
          <p:spPr>
            <a:xfrm>
              <a:off x="88900" y="3352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lang="en-US" sz="19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" name="Google Shape;140;p17"/>
          <p:cNvGrpSpPr/>
          <p:nvPr/>
        </p:nvGrpSpPr>
        <p:grpSpPr>
          <a:xfrm>
            <a:off x="2293939" y="1946481"/>
            <a:ext cx="1349015" cy="1351300"/>
            <a:chOff x="0" y="0"/>
            <a:chExt cx="1269661" cy="1269661"/>
          </a:xfrm>
        </p:grpSpPr>
        <p:pic>
          <p:nvPicPr>
            <p:cNvPr id="141" name="Google Shape;141;p1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2" name="Google Shape;142;p17"/>
            <p:cNvSpPr/>
            <p:nvPr/>
          </p:nvSpPr>
          <p:spPr>
            <a:xfrm>
              <a:off x="101600" y="3479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Arial"/>
                <a:buNone/>
              </a:pP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" name="Google Shape;143;p17"/>
          <p:cNvGrpSpPr/>
          <p:nvPr/>
        </p:nvGrpSpPr>
        <p:grpSpPr>
          <a:xfrm>
            <a:off x="674689" y="3555030"/>
            <a:ext cx="1349015" cy="1351300"/>
            <a:chOff x="0" y="0"/>
            <a:chExt cx="1269661" cy="1269661"/>
          </a:xfrm>
        </p:grpSpPr>
        <p:pic>
          <p:nvPicPr>
            <p:cNvPr id="144" name="Google Shape;144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5" name="Google Shape;145;p17"/>
            <p:cNvSpPr/>
            <p:nvPr/>
          </p:nvSpPr>
          <p:spPr>
            <a:xfrm>
              <a:off x="88900" y="3225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Arial"/>
                <a:buNone/>
              </a:pP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" name="Google Shape;146;p17"/>
          <p:cNvGrpSpPr/>
          <p:nvPr/>
        </p:nvGrpSpPr>
        <p:grpSpPr>
          <a:xfrm>
            <a:off x="2293939" y="3555030"/>
            <a:ext cx="1349015" cy="1351300"/>
            <a:chOff x="0" y="0"/>
            <a:chExt cx="1269661" cy="1269661"/>
          </a:xfrm>
        </p:grpSpPr>
        <p:pic>
          <p:nvPicPr>
            <p:cNvPr id="147" name="Google Shape;147;p1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8" name="Google Shape;148;p17"/>
            <p:cNvSpPr/>
            <p:nvPr/>
          </p:nvSpPr>
          <p:spPr>
            <a:xfrm>
              <a:off x="101600" y="3352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Arial"/>
                <a:buNone/>
              </a:pP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" name="Google Shape;149;p17"/>
          <p:cNvGrpSpPr/>
          <p:nvPr/>
        </p:nvGrpSpPr>
        <p:grpSpPr>
          <a:xfrm>
            <a:off x="674689" y="5190614"/>
            <a:ext cx="1349015" cy="1351300"/>
            <a:chOff x="0" y="0"/>
            <a:chExt cx="1269661" cy="1269661"/>
          </a:xfrm>
        </p:grpSpPr>
        <p:pic>
          <p:nvPicPr>
            <p:cNvPr id="150" name="Google Shape;150;p17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" name="Google Shape;151;p17"/>
            <p:cNvSpPr/>
            <p:nvPr/>
          </p:nvSpPr>
          <p:spPr>
            <a:xfrm>
              <a:off x="88900" y="3225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Arial"/>
                <a:buNone/>
              </a:pP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" name="Google Shape;152;p17"/>
          <p:cNvGrpSpPr/>
          <p:nvPr/>
        </p:nvGrpSpPr>
        <p:grpSpPr>
          <a:xfrm>
            <a:off x="2293939" y="5190614"/>
            <a:ext cx="1349015" cy="1351300"/>
            <a:chOff x="0" y="0"/>
            <a:chExt cx="1269661" cy="1269661"/>
          </a:xfrm>
        </p:grpSpPr>
        <p:pic>
          <p:nvPicPr>
            <p:cNvPr id="153" name="Google Shape;153;p1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" name="Google Shape;154;p17"/>
            <p:cNvSpPr/>
            <p:nvPr/>
          </p:nvSpPr>
          <p:spPr>
            <a:xfrm>
              <a:off x="101600" y="3352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Arial"/>
                <a:buNone/>
              </a:pP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" name="Google Shape;155;p17"/>
          <p:cNvSpPr/>
          <p:nvPr/>
        </p:nvSpPr>
        <p:spPr>
          <a:xfrm>
            <a:off x="9340205" y="1946481"/>
            <a:ext cx="3438300" cy="2162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0633" y="0"/>
                </a:moveTo>
                <a:cubicBezTo>
                  <a:pt x="15433" y="0"/>
                  <a:pt x="11216" y="6716"/>
                  <a:pt x="11216" y="15000"/>
                </a:cubicBezTo>
                <a:lnTo>
                  <a:pt x="11216" y="28966"/>
                </a:lnTo>
                <a:lnTo>
                  <a:pt x="0" y="37572"/>
                </a:lnTo>
                <a:lnTo>
                  <a:pt x="11216" y="46172"/>
                </a:lnTo>
                <a:lnTo>
                  <a:pt x="11216" y="105000"/>
                </a:lnTo>
                <a:cubicBezTo>
                  <a:pt x="11216" y="113283"/>
                  <a:pt x="15433" y="120000"/>
                  <a:pt x="20633" y="120000"/>
                </a:cubicBezTo>
                <a:lnTo>
                  <a:pt x="110583" y="120000"/>
                </a:lnTo>
                <a:cubicBezTo>
                  <a:pt x="115783" y="120000"/>
                  <a:pt x="120000" y="113283"/>
                  <a:pt x="120000" y="105000"/>
                </a:cubicBezTo>
                <a:lnTo>
                  <a:pt x="120000" y="15000"/>
                </a:lnTo>
                <a:cubicBezTo>
                  <a:pt x="120000" y="6716"/>
                  <a:pt x="115783" y="0"/>
                  <a:pt x="110583" y="0"/>
                </a:cubicBezTo>
                <a:lnTo>
                  <a:pt x="20633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296350" tIns="296350" rIns="296350" bIns="296350" anchor="t" anchorCtr="0">
            <a:noAutofit/>
          </a:bodyPr>
          <a:lstStyle/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quote here. Vestibulum suscipit augue a erat tristique sollicitudin. Donec sit amet neque arcu. Vestibulum at rhoncus neque. Vivamus eget vulputate purus. Curabitur venenatis, nisi non faucibus fringilla. —John Doe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17"/>
          <p:cNvGrpSpPr/>
          <p:nvPr/>
        </p:nvGrpSpPr>
        <p:grpSpPr>
          <a:xfrm>
            <a:off x="4304505" y="1946479"/>
            <a:ext cx="2158460" cy="2162117"/>
            <a:chOff x="0" y="0"/>
            <a:chExt cx="2031492" cy="2031492"/>
          </a:xfrm>
        </p:grpSpPr>
        <p:pic>
          <p:nvPicPr>
            <p:cNvPr id="157" name="Google Shape;157;p17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8" name="Google Shape;158;p17"/>
            <p:cNvSpPr/>
            <p:nvPr/>
          </p:nvSpPr>
          <p:spPr>
            <a:xfrm>
              <a:off x="165100" y="152400"/>
              <a:ext cx="16764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lang="en-US" sz="19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165100" y="419100"/>
              <a:ext cx="1750200" cy="141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-US" sz="13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0" name="Google Shape;160;p17"/>
          <p:cNvGrpSpPr/>
          <p:nvPr/>
        </p:nvGrpSpPr>
        <p:grpSpPr>
          <a:xfrm>
            <a:off x="6760368" y="1946479"/>
            <a:ext cx="2158460" cy="2162117"/>
            <a:chOff x="0" y="0"/>
            <a:chExt cx="2031492" cy="2031492"/>
          </a:xfrm>
        </p:grpSpPr>
        <p:pic>
          <p:nvPicPr>
            <p:cNvPr id="161" name="Google Shape;161;p17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17"/>
            <p:cNvSpPr/>
            <p:nvPr/>
          </p:nvSpPr>
          <p:spPr>
            <a:xfrm>
              <a:off x="177800" y="152400"/>
              <a:ext cx="16764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Arial"/>
                <a:buNone/>
              </a:pP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177800" y="419100"/>
              <a:ext cx="1676400" cy="141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300"/>
                <a:buFont typeface="Arial"/>
                <a:buNone/>
              </a:pPr>
              <a:r>
                <a:rPr lang="en-US" sz="13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" name="Google Shape;164;p17"/>
          <p:cNvGrpSpPr/>
          <p:nvPr/>
        </p:nvGrpSpPr>
        <p:grpSpPr>
          <a:xfrm>
            <a:off x="4304505" y="4379576"/>
            <a:ext cx="2158460" cy="2162117"/>
            <a:chOff x="0" y="0"/>
            <a:chExt cx="2031492" cy="2031492"/>
          </a:xfrm>
        </p:grpSpPr>
        <p:pic>
          <p:nvPicPr>
            <p:cNvPr id="165" name="Google Shape;165;p17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6" name="Google Shape;166;p17"/>
            <p:cNvSpPr/>
            <p:nvPr/>
          </p:nvSpPr>
          <p:spPr>
            <a:xfrm>
              <a:off x="165100" y="177800"/>
              <a:ext cx="16764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Arial"/>
                <a:buNone/>
              </a:pP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65100" y="444500"/>
              <a:ext cx="1676400" cy="141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300"/>
                <a:buFont typeface="Arial"/>
                <a:buNone/>
              </a:pPr>
              <a:r>
                <a:rPr lang="en-US" sz="13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" name="Google Shape;168;p17"/>
          <p:cNvGrpSpPr/>
          <p:nvPr/>
        </p:nvGrpSpPr>
        <p:grpSpPr>
          <a:xfrm>
            <a:off x="6760368" y="4379576"/>
            <a:ext cx="2158460" cy="2162117"/>
            <a:chOff x="0" y="0"/>
            <a:chExt cx="2031492" cy="2031492"/>
          </a:xfrm>
        </p:grpSpPr>
        <p:pic>
          <p:nvPicPr>
            <p:cNvPr id="169" name="Google Shape;169;p17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17"/>
            <p:cNvSpPr/>
            <p:nvPr/>
          </p:nvSpPr>
          <p:spPr>
            <a:xfrm>
              <a:off x="177800" y="177800"/>
              <a:ext cx="16764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00"/>
                <a:buFont typeface="Arial"/>
                <a:buNone/>
              </a:pPr>
              <a:r>
                <a:rPr lang="en-US" sz="19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177800" y="444500"/>
              <a:ext cx="1676400" cy="141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300"/>
                <a:buFont typeface="Arial"/>
                <a:buNone/>
              </a:pPr>
              <a:r>
                <a:rPr lang="en-US" sz="13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2" name="Google Shape;172;p17"/>
          <p:cNvSpPr/>
          <p:nvPr/>
        </p:nvSpPr>
        <p:spPr>
          <a:xfrm>
            <a:off x="9499637" y="4424447"/>
            <a:ext cx="3539700" cy="2162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0633" y="0"/>
                </a:moveTo>
                <a:cubicBezTo>
                  <a:pt x="15433" y="0"/>
                  <a:pt x="11216" y="6716"/>
                  <a:pt x="11216" y="15000"/>
                </a:cubicBezTo>
                <a:lnTo>
                  <a:pt x="11216" y="28966"/>
                </a:lnTo>
                <a:lnTo>
                  <a:pt x="0" y="37572"/>
                </a:lnTo>
                <a:lnTo>
                  <a:pt x="11216" y="46172"/>
                </a:lnTo>
                <a:lnTo>
                  <a:pt x="11216" y="105000"/>
                </a:lnTo>
                <a:cubicBezTo>
                  <a:pt x="11216" y="113283"/>
                  <a:pt x="15433" y="120000"/>
                  <a:pt x="20633" y="120000"/>
                </a:cubicBezTo>
                <a:lnTo>
                  <a:pt x="110583" y="120000"/>
                </a:lnTo>
                <a:cubicBezTo>
                  <a:pt x="115783" y="120000"/>
                  <a:pt x="120000" y="113283"/>
                  <a:pt x="120000" y="105000"/>
                </a:cubicBezTo>
                <a:lnTo>
                  <a:pt x="120000" y="15000"/>
                </a:lnTo>
                <a:cubicBezTo>
                  <a:pt x="120000" y="6716"/>
                  <a:pt x="115783" y="0"/>
                  <a:pt x="110583" y="0"/>
                </a:cubicBezTo>
                <a:lnTo>
                  <a:pt x="20633" y="0"/>
                </a:lnTo>
                <a:close/>
              </a:path>
            </a:pathLst>
          </a:custGeom>
          <a:solidFill>
            <a:srgbClr val="FFDC00"/>
          </a:solidFill>
          <a:ln>
            <a:noFill/>
          </a:ln>
        </p:spPr>
        <p:txBody>
          <a:bodyPr spcFirstLastPara="1" wrap="square" lIns="296350" tIns="296350" rIns="296350" bIns="296350" anchor="t" anchorCtr="0">
            <a:noAutofit/>
          </a:bodyPr>
          <a:lstStyle/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Insert quote here. 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Vestibulum suscipit augue a erat tristique sollicitudin. Donec sit amet neque arcu. Vestibulum at rhoncus neque. Vivamus eget vulputate purus. Curabitur venenatis, nisi non faucibus fringilla. —John Doe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x">
  <p:cSld name="TITLE_AND_BODY">
    <p:bg>
      <p:bgPr>
        <a:solidFill>
          <a:srgbClr val="000000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8930" y="801732"/>
            <a:ext cx="3104193" cy="3422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19"/>
          <p:cNvCxnSpPr/>
          <p:nvPr/>
        </p:nvCxnSpPr>
        <p:spPr>
          <a:xfrm>
            <a:off x="628701" y="648104"/>
            <a:ext cx="12560198" cy="11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79" name="Google Shape;179;p19"/>
          <p:cNvCxnSpPr/>
          <p:nvPr/>
        </p:nvCxnSpPr>
        <p:spPr>
          <a:xfrm>
            <a:off x="628701" y="1297653"/>
            <a:ext cx="12560198" cy="11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0" name="Google Shape;180;p19"/>
          <p:cNvSpPr txBox="1"/>
          <p:nvPr/>
        </p:nvSpPr>
        <p:spPr>
          <a:xfrm>
            <a:off x="494917" y="7178991"/>
            <a:ext cx="12076934" cy="440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47"/>
              <a:buFont typeface="Helvetica Neue"/>
              <a:buNone/>
            </a:pPr>
            <a:r>
              <a:rPr lang="en-US" sz="1247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1" name="Google Shape;181;p19"/>
          <p:cNvCxnSpPr/>
          <p:nvPr/>
        </p:nvCxnSpPr>
        <p:spPr>
          <a:xfrm>
            <a:off x="628774" y="7168415"/>
            <a:ext cx="12560052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2" name="Google Shape;182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46841" y="7228070"/>
            <a:ext cx="341889" cy="3418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">
  <p:cSld name="Chapter">
    <p:bg>
      <p:bgPr>
        <a:solidFill>
          <a:srgbClr val="1EC9C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4" name="Google Shape;184;p20"/>
          <p:cNvCxnSpPr/>
          <p:nvPr/>
        </p:nvCxnSpPr>
        <p:spPr>
          <a:xfrm>
            <a:off x="628701" y="638851"/>
            <a:ext cx="12560198" cy="11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5" name="Google Shape;185;p20"/>
          <p:cNvCxnSpPr/>
          <p:nvPr/>
        </p:nvCxnSpPr>
        <p:spPr>
          <a:xfrm>
            <a:off x="628701" y="1297653"/>
            <a:ext cx="12560198" cy="11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6" name="Google Shape;186;p20"/>
          <p:cNvSpPr txBox="1"/>
          <p:nvPr/>
        </p:nvSpPr>
        <p:spPr>
          <a:xfrm>
            <a:off x="496593" y="7183343"/>
            <a:ext cx="12281007" cy="44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47"/>
              <a:buFont typeface="Helvetica Neue"/>
              <a:buNone/>
            </a:pPr>
            <a:r>
              <a:rPr lang="en-US" sz="1247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7" name="Google Shape;187;p20"/>
          <p:cNvCxnSpPr/>
          <p:nvPr/>
        </p:nvCxnSpPr>
        <p:spPr>
          <a:xfrm>
            <a:off x="628701" y="7169829"/>
            <a:ext cx="12560198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8" name="Google Shape;188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1" y="7250727"/>
            <a:ext cx="310870" cy="31087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0"/>
          <p:cNvSpPr txBox="1">
            <a:spLocks noGrp="1"/>
          </p:cNvSpPr>
          <p:nvPr>
            <p:ph type="title"/>
          </p:nvPr>
        </p:nvSpPr>
        <p:spPr>
          <a:xfrm>
            <a:off x="526924" y="638852"/>
            <a:ext cx="12350819" cy="759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  <a:defRPr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  <a:defRPr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" name="Google Shape;192;p21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638" cy="484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0085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Char char="‣"/>
              <a:defRPr sz="3173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1319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  <a:defRPr sz="272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2554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267"/>
              <a:buFont typeface="Arial"/>
              <a:buChar char="•"/>
              <a:defRPr sz="2267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8139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3725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13"/>
              <a:buFont typeface="Arial"/>
              <a:buChar char="•"/>
              <a:defRPr sz="1812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8139" algn="l" rtl="0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8139" algn="l" rtl="0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8140" algn="l" rtl="0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8140" algn="l" rtl="0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3" name="Google Shape;193;p21"/>
          <p:cNvSpPr txBox="1"/>
          <p:nvPr/>
        </p:nvSpPr>
        <p:spPr>
          <a:xfrm>
            <a:off x="486437" y="7174474"/>
            <a:ext cx="13096933" cy="46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100" tIns="147100" rIns="147100" bIns="1471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47"/>
              <a:buFont typeface="Helvetica Neue"/>
              <a:buNone/>
            </a:pPr>
            <a:r>
              <a:rPr lang="en-US" sz="1247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4" name="Google Shape;194;p21"/>
          <p:cNvCxnSpPr/>
          <p:nvPr/>
        </p:nvCxnSpPr>
        <p:spPr>
          <a:xfrm>
            <a:off x="628701" y="7174474"/>
            <a:ext cx="12560198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5" name="Google Shape;195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1" y="7239257"/>
            <a:ext cx="339669" cy="3390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Google Shape;196;p21"/>
          <p:cNvCxnSpPr/>
          <p:nvPr/>
        </p:nvCxnSpPr>
        <p:spPr>
          <a:xfrm>
            <a:off x="628701" y="635066"/>
            <a:ext cx="12560198" cy="1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7" name="Google Shape;197;p21"/>
          <p:cNvCxnSpPr/>
          <p:nvPr/>
        </p:nvCxnSpPr>
        <p:spPr>
          <a:xfrm>
            <a:off x="628701" y="1297160"/>
            <a:ext cx="12560198" cy="1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med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x">
  <p:cSld name="TITLE_AND_BODY">
    <p:bg>
      <p:bgPr>
        <a:solidFill>
          <a:srgbClr val="000000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8930" y="801732"/>
            <a:ext cx="3098805" cy="3416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Google Shape;18;p3"/>
          <p:cNvCxnSpPr/>
          <p:nvPr/>
        </p:nvCxnSpPr>
        <p:spPr>
          <a:xfrm>
            <a:off x="628701" y="648103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9" name="Google Shape;19;p3"/>
          <p:cNvCxnSpPr/>
          <p:nvPr/>
        </p:nvCxnSpPr>
        <p:spPr>
          <a:xfrm>
            <a:off x="628701" y="1297653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0" name="Google Shape;20;p3"/>
          <p:cNvSpPr txBox="1"/>
          <p:nvPr/>
        </p:nvSpPr>
        <p:spPr>
          <a:xfrm>
            <a:off x="494916" y="7178990"/>
            <a:ext cx="120768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Helvetica Neue"/>
              <a:buNone/>
            </a:pPr>
            <a:r>
              <a:rPr lang="en-US" sz="13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" name="Google Shape;21;p3"/>
          <p:cNvCxnSpPr/>
          <p:nvPr/>
        </p:nvCxnSpPr>
        <p:spPr>
          <a:xfrm>
            <a:off x="628773" y="7168415"/>
            <a:ext cx="125601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" name="Google Shape;2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46841" y="7228070"/>
            <a:ext cx="341392" cy="341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vity">
  <p:cSld name="Activity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9" name="Google Shape;199;p22"/>
          <p:cNvCxnSpPr/>
          <p:nvPr/>
        </p:nvCxnSpPr>
        <p:spPr>
          <a:xfrm>
            <a:off x="674689" y="675861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200" name="Google Shape;200;p22"/>
          <p:cNvCxnSpPr/>
          <p:nvPr/>
        </p:nvCxnSpPr>
        <p:spPr>
          <a:xfrm>
            <a:off x="674689" y="1297653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201" name="Google Shape;201;p22"/>
          <p:cNvSpPr txBox="1"/>
          <p:nvPr/>
        </p:nvSpPr>
        <p:spPr>
          <a:xfrm>
            <a:off x="486437" y="7174474"/>
            <a:ext cx="13096933" cy="46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100" tIns="147100" rIns="147100" bIns="1471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47"/>
              <a:buFont typeface="Helvetica Neue"/>
              <a:buNone/>
            </a:pPr>
            <a:r>
              <a:rPr lang="en-US" sz="1247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2" name="Google Shape;202;p22"/>
          <p:cNvCxnSpPr/>
          <p:nvPr/>
        </p:nvCxnSpPr>
        <p:spPr>
          <a:xfrm>
            <a:off x="628701" y="7174474"/>
            <a:ext cx="12560198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03" name="Google Shape;203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1" y="7239257"/>
            <a:ext cx="339669" cy="3390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4" name="Google Shape;204;p22"/>
          <p:cNvCxnSpPr/>
          <p:nvPr/>
        </p:nvCxnSpPr>
        <p:spPr>
          <a:xfrm>
            <a:off x="628701" y="635066"/>
            <a:ext cx="12560198" cy="1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5" name="Google Shape;205;p22"/>
          <p:cNvCxnSpPr/>
          <p:nvPr/>
        </p:nvCxnSpPr>
        <p:spPr>
          <a:xfrm>
            <a:off x="628701" y="1297160"/>
            <a:ext cx="12560198" cy="1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06" name="Google Shape;20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3262" y="3301560"/>
            <a:ext cx="1012032" cy="1012032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2"/>
          <p:cNvSpPr txBox="1"/>
          <p:nvPr/>
        </p:nvSpPr>
        <p:spPr>
          <a:xfrm>
            <a:off x="1016367" y="3480345"/>
            <a:ext cx="1245821" cy="86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125" tIns="97125" rIns="97125" bIns="971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8"/>
              <a:buFont typeface="Arial"/>
              <a:buNone/>
            </a:pPr>
            <a:r>
              <a:rPr lang="en-US" sz="1168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ACTIVITY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63"/>
              <a:buFont typeface="Arial"/>
              <a:buNone/>
            </a:pPr>
            <a:endParaRPr sz="1063" b="0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208" name="Google Shape;208;p22"/>
          <p:cNvCxnSpPr/>
          <p:nvPr/>
        </p:nvCxnSpPr>
        <p:spPr>
          <a:xfrm rot="10800000">
            <a:off x="2654072" y="1871914"/>
            <a:ext cx="0" cy="4952418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9" name="Google Shape;209;p22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  <a:defRPr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>
            <a:spLocks noGrp="1"/>
          </p:cNvSpPr>
          <p:nvPr>
            <p:ph type="title"/>
          </p:nvPr>
        </p:nvSpPr>
        <p:spPr>
          <a:xfrm>
            <a:off x="528465" y="635065"/>
            <a:ext cx="11917680" cy="791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  <a:defRPr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2" name="Google Shape;212;p23"/>
          <p:cNvSpPr txBox="1"/>
          <p:nvPr/>
        </p:nvSpPr>
        <p:spPr>
          <a:xfrm>
            <a:off x="486437" y="7174474"/>
            <a:ext cx="13096933" cy="46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100" tIns="147100" rIns="147100" bIns="1471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47"/>
              <a:buFont typeface="Helvetica Neue"/>
              <a:buNone/>
            </a:pPr>
            <a:r>
              <a:rPr lang="en-US" sz="1247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3" name="Google Shape;213;p23"/>
          <p:cNvCxnSpPr/>
          <p:nvPr/>
        </p:nvCxnSpPr>
        <p:spPr>
          <a:xfrm>
            <a:off x="628701" y="7174474"/>
            <a:ext cx="12560198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14" name="Google Shape;214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1" y="7239257"/>
            <a:ext cx="339669" cy="3390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5" name="Google Shape;215;p23"/>
          <p:cNvCxnSpPr/>
          <p:nvPr/>
        </p:nvCxnSpPr>
        <p:spPr>
          <a:xfrm>
            <a:off x="628701" y="635066"/>
            <a:ext cx="12560198" cy="1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6" name="Google Shape;216;p23"/>
          <p:cNvCxnSpPr/>
          <p:nvPr/>
        </p:nvCxnSpPr>
        <p:spPr>
          <a:xfrm>
            <a:off x="628701" y="1297160"/>
            <a:ext cx="12560198" cy="1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med">
    <p:fade thruBlk="1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/>
        </p:nvSpPr>
        <p:spPr>
          <a:xfrm>
            <a:off x="486439" y="7174477"/>
            <a:ext cx="13096933" cy="46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850" tIns="146850" rIns="146850" bIns="1468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44"/>
              <a:buFont typeface="Helvetica Neue"/>
              <a:buNone/>
            </a:pPr>
            <a:r>
              <a:rPr lang="en-US" sz="1244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9" name="Google Shape;219;p24"/>
          <p:cNvCxnSpPr/>
          <p:nvPr/>
        </p:nvCxnSpPr>
        <p:spPr>
          <a:xfrm>
            <a:off x="628703" y="7174474"/>
            <a:ext cx="12560198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0" name="Google Shape;220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3" y="7239259"/>
            <a:ext cx="339669" cy="339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">
  <p:cSld name="Learning Objective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5"/>
          <p:cNvSpPr txBox="1">
            <a:spLocks noGrp="1"/>
          </p:cNvSpPr>
          <p:nvPr>
            <p:ph type="body" idx="1"/>
          </p:nvPr>
        </p:nvSpPr>
        <p:spPr>
          <a:xfrm>
            <a:off x="674688" y="2569452"/>
            <a:ext cx="12468226" cy="387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0085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Char char="‣"/>
              <a:defRPr sz="3173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1319" algn="l" rtl="0">
              <a:lnSpc>
                <a:spcPct val="114000"/>
              </a:lnSpc>
              <a:spcBef>
                <a:spcPts val="1275"/>
              </a:spcBef>
              <a:spcAft>
                <a:spcPts val="0"/>
              </a:spcAft>
              <a:buClr>
                <a:schemeClr val="dk1"/>
              </a:buClr>
              <a:buSzPts val="2720"/>
              <a:buFont typeface="Merriweather Sans"/>
              <a:buChar char="‣"/>
              <a:defRPr sz="272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2554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267"/>
              <a:buFont typeface="Merriweather Sans"/>
              <a:buChar char="‣"/>
              <a:defRPr sz="2267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8139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Merriweather Sans"/>
              <a:buChar char="‣"/>
              <a:defRPr sz="204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3725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13"/>
              <a:buFont typeface="Merriweather Sans"/>
              <a:buChar char="‣"/>
              <a:defRPr sz="1812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8139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8139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81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81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3" name="Google Shape;223;p25"/>
          <p:cNvSpPr txBox="1"/>
          <p:nvPr/>
        </p:nvSpPr>
        <p:spPr>
          <a:xfrm>
            <a:off x="486439" y="7174477"/>
            <a:ext cx="13096933" cy="46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850" tIns="146850" rIns="146850" bIns="1468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44"/>
              <a:buFont typeface="Helvetica Neue"/>
              <a:buNone/>
            </a:pPr>
            <a:r>
              <a:rPr lang="en-US" sz="1244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4" name="Google Shape;224;p25"/>
          <p:cNvCxnSpPr/>
          <p:nvPr/>
        </p:nvCxnSpPr>
        <p:spPr>
          <a:xfrm>
            <a:off x="628703" y="7174474"/>
            <a:ext cx="12560198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5" name="Google Shape;225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3" y="7239259"/>
            <a:ext cx="339669" cy="3390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" name="Google Shape;226;p25"/>
          <p:cNvCxnSpPr/>
          <p:nvPr/>
        </p:nvCxnSpPr>
        <p:spPr>
          <a:xfrm>
            <a:off x="628703" y="635069"/>
            <a:ext cx="12560198" cy="1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7" name="Google Shape;227;p25"/>
          <p:cNvCxnSpPr/>
          <p:nvPr/>
        </p:nvCxnSpPr>
        <p:spPr>
          <a:xfrm>
            <a:off x="628703" y="1297160"/>
            <a:ext cx="12560198" cy="1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526923" y="727408"/>
            <a:ext cx="11917680" cy="596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  <a:defRPr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9" name="Google Shape;229;p25"/>
          <p:cNvSpPr txBox="1"/>
          <p:nvPr/>
        </p:nvSpPr>
        <p:spPr>
          <a:xfrm>
            <a:off x="674690" y="1648095"/>
            <a:ext cx="12468225" cy="757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25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38"/>
              <a:buFont typeface="Oswald"/>
              <a:buNone/>
            </a:pPr>
            <a:r>
              <a:rPr lang="en-US" sz="5738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LEARNING OBJECTIVES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der Rev">
  <p:cSld name="Divder Rev">
    <p:bg>
      <p:bgPr>
        <a:solidFill>
          <a:srgbClr val="000000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1" name="Google Shape;231;p26"/>
          <p:cNvCxnSpPr/>
          <p:nvPr/>
        </p:nvCxnSpPr>
        <p:spPr>
          <a:xfrm>
            <a:off x="628701" y="675861"/>
            <a:ext cx="12560198" cy="11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32" name="Google Shape;232;p26"/>
          <p:cNvCxnSpPr/>
          <p:nvPr/>
        </p:nvCxnSpPr>
        <p:spPr>
          <a:xfrm>
            <a:off x="628701" y="1297653"/>
            <a:ext cx="12560198" cy="11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33" name="Google Shape;233;p26"/>
          <p:cNvSpPr txBox="1"/>
          <p:nvPr/>
        </p:nvSpPr>
        <p:spPr>
          <a:xfrm>
            <a:off x="496593" y="7183343"/>
            <a:ext cx="12281007" cy="44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47"/>
              <a:buFont typeface="Helvetica Neue"/>
              <a:buNone/>
            </a:pPr>
            <a:r>
              <a:rPr lang="en-US" sz="1247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4" name="Google Shape;234;p26"/>
          <p:cNvCxnSpPr/>
          <p:nvPr/>
        </p:nvCxnSpPr>
        <p:spPr>
          <a:xfrm>
            <a:off x="628701" y="7169829"/>
            <a:ext cx="12560198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35" name="Google Shape;235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1" y="7250727"/>
            <a:ext cx="310870" cy="31087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6"/>
          <p:cNvSpPr txBox="1">
            <a:spLocks noGrp="1"/>
          </p:cNvSpPr>
          <p:nvPr>
            <p:ph type="title"/>
          </p:nvPr>
        </p:nvSpPr>
        <p:spPr>
          <a:xfrm>
            <a:off x="526923" y="675862"/>
            <a:ext cx="12578635" cy="70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3627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Red">
  <p:cSld name="Divider - Red">
    <p:bg>
      <p:bgPr>
        <a:solidFill>
          <a:srgbClr val="E51B24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8" name="Google Shape;238;p27"/>
          <p:cNvCxnSpPr/>
          <p:nvPr/>
        </p:nvCxnSpPr>
        <p:spPr>
          <a:xfrm>
            <a:off x="628701" y="638851"/>
            <a:ext cx="12560198" cy="11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39" name="Google Shape;239;p27"/>
          <p:cNvCxnSpPr/>
          <p:nvPr/>
        </p:nvCxnSpPr>
        <p:spPr>
          <a:xfrm>
            <a:off x="628701" y="1297653"/>
            <a:ext cx="12560198" cy="11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40" name="Google Shape;240;p27"/>
          <p:cNvSpPr txBox="1"/>
          <p:nvPr/>
        </p:nvSpPr>
        <p:spPr>
          <a:xfrm>
            <a:off x="496593" y="7183343"/>
            <a:ext cx="12281007" cy="44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47"/>
              <a:buFont typeface="Helvetica Neue"/>
              <a:buNone/>
            </a:pPr>
            <a:r>
              <a:rPr lang="en-US" sz="1247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1" name="Google Shape;241;p27"/>
          <p:cNvCxnSpPr/>
          <p:nvPr/>
        </p:nvCxnSpPr>
        <p:spPr>
          <a:xfrm>
            <a:off x="628701" y="7169829"/>
            <a:ext cx="12560198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42" name="Google Shape;242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1" y="7250727"/>
            <a:ext cx="310870" cy="31087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7"/>
          <p:cNvSpPr txBox="1">
            <a:spLocks noGrp="1"/>
          </p:cNvSpPr>
          <p:nvPr>
            <p:ph type="title"/>
          </p:nvPr>
        </p:nvSpPr>
        <p:spPr>
          <a:xfrm>
            <a:off x="526923" y="638852"/>
            <a:ext cx="12578635" cy="777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  <a:defRPr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Q&amp;A">
    <p:bg>
      <p:bgPr>
        <a:solidFill>
          <a:srgbClr val="FFDB00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5" name="Google Shape;245;p28"/>
          <p:cNvCxnSpPr/>
          <p:nvPr/>
        </p:nvCxnSpPr>
        <p:spPr>
          <a:xfrm>
            <a:off x="628701" y="638851"/>
            <a:ext cx="12560198" cy="11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46" name="Google Shape;246;p28"/>
          <p:cNvCxnSpPr/>
          <p:nvPr/>
        </p:nvCxnSpPr>
        <p:spPr>
          <a:xfrm>
            <a:off x="628701" y="1297653"/>
            <a:ext cx="12560198" cy="11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47" name="Google Shape;247;p28"/>
          <p:cNvSpPr txBox="1"/>
          <p:nvPr/>
        </p:nvSpPr>
        <p:spPr>
          <a:xfrm>
            <a:off x="496593" y="7183343"/>
            <a:ext cx="12281007" cy="44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47"/>
              <a:buFont typeface="Helvetica Neue"/>
              <a:buNone/>
            </a:pPr>
            <a:r>
              <a:rPr lang="en-US" sz="1247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8" name="Google Shape;248;p28"/>
          <p:cNvCxnSpPr/>
          <p:nvPr/>
        </p:nvCxnSpPr>
        <p:spPr>
          <a:xfrm>
            <a:off x="628701" y="7169829"/>
            <a:ext cx="12560198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49" name="Google Shape;249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1" y="7250727"/>
            <a:ext cx="310870" cy="31087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526923" y="638853"/>
            <a:ext cx="12578635" cy="77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  <a:defRPr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1" name="Google Shape;251;p28"/>
          <p:cNvSpPr txBox="1"/>
          <p:nvPr/>
        </p:nvSpPr>
        <p:spPr>
          <a:xfrm>
            <a:off x="526923" y="1424406"/>
            <a:ext cx="7064433" cy="148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66"/>
              <a:buFont typeface="Arial"/>
              <a:buNone/>
            </a:pPr>
            <a:r>
              <a:rPr lang="en-US" sz="9066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Q&amp;A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IMAC">
  <p:cSld name="Content: IMAC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21871" y="1655412"/>
            <a:ext cx="6748157" cy="546603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4" name="Google Shape;254;p29"/>
          <p:cNvCxnSpPr/>
          <p:nvPr/>
        </p:nvCxnSpPr>
        <p:spPr>
          <a:xfrm>
            <a:off x="674689" y="675861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255" name="Google Shape;255;p29"/>
          <p:cNvCxnSpPr/>
          <p:nvPr/>
        </p:nvCxnSpPr>
        <p:spPr>
          <a:xfrm>
            <a:off x="674689" y="1297653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256" name="Google Shape;256;p29"/>
          <p:cNvSpPr txBox="1">
            <a:spLocks noGrp="1"/>
          </p:cNvSpPr>
          <p:nvPr>
            <p:ph type="body" idx="1"/>
          </p:nvPr>
        </p:nvSpPr>
        <p:spPr>
          <a:xfrm>
            <a:off x="3832225" y="1919447"/>
            <a:ext cx="6193630" cy="3500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008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Char char="‣"/>
              <a:defRPr sz="3173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1319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  <a:defRPr sz="272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2554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267"/>
              <a:buFont typeface="Arial"/>
              <a:buChar char="•"/>
              <a:defRPr sz="2267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37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13"/>
              <a:buFont typeface="Arial"/>
              <a:buChar char="•"/>
              <a:defRPr sz="1812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81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81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MAC Book Pro">
  <p:cSld name="Content: MAC Book Pro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69466" y="1656280"/>
            <a:ext cx="7763767" cy="545798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9" name="Google Shape;259;p30"/>
          <p:cNvCxnSpPr/>
          <p:nvPr/>
        </p:nvCxnSpPr>
        <p:spPr>
          <a:xfrm>
            <a:off x="674689" y="675861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260" name="Google Shape;260;p30"/>
          <p:cNvCxnSpPr/>
          <p:nvPr/>
        </p:nvCxnSpPr>
        <p:spPr>
          <a:xfrm>
            <a:off x="674689" y="1297653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261" name="Google Shape;261;p30"/>
          <p:cNvSpPr txBox="1">
            <a:spLocks noGrp="1"/>
          </p:cNvSpPr>
          <p:nvPr>
            <p:ph type="body" idx="1"/>
          </p:nvPr>
        </p:nvSpPr>
        <p:spPr>
          <a:xfrm>
            <a:off x="3994151" y="1959998"/>
            <a:ext cx="5788818" cy="3609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008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Char char="‣"/>
              <a:defRPr sz="3173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1319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  <a:defRPr sz="272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2554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267"/>
              <a:buFont typeface="Arial"/>
              <a:buChar char="•"/>
              <a:defRPr sz="2267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37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13"/>
              <a:buFont typeface="Arial"/>
              <a:buChar char="•"/>
              <a:defRPr sz="1812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81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81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IPad">
  <p:cSld name="Content: IPad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2957" y="1608551"/>
            <a:ext cx="7261493" cy="566821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4" name="Google Shape;264;p31"/>
          <p:cNvCxnSpPr/>
          <p:nvPr/>
        </p:nvCxnSpPr>
        <p:spPr>
          <a:xfrm>
            <a:off x="674689" y="675861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265" name="Google Shape;265;p31"/>
          <p:cNvCxnSpPr/>
          <p:nvPr/>
        </p:nvCxnSpPr>
        <p:spPr>
          <a:xfrm>
            <a:off x="674689" y="1297653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266" name="Google Shape;266;p31"/>
          <p:cNvSpPr txBox="1">
            <a:spLocks noGrp="1"/>
          </p:cNvSpPr>
          <p:nvPr>
            <p:ph type="body" idx="1"/>
          </p:nvPr>
        </p:nvSpPr>
        <p:spPr>
          <a:xfrm>
            <a:off x="4061621" y="2230343"/>
            <a:ext cx="5775324" cy="435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008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Char char="‣"/>
              <a:defRPr sz="3173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1319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  <a:defRPr sz="272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2554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267"/>
              <a:buFont typeface="Arial"/>
              <a:buChar char="•"/>
              <a:defRPr sz="2267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37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13"/>
              <a:buFont typeface="Arial"/>
              <a:buChar char="•"/>
              <a:defRPr sz="1812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81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81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">
  <p:cSld name="Chapter">
    <p:bg>
      <p:bgPr>
        <a:solidFill>
          <a:srgbClr val="1EC9C6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24;p4"/>
          <p:cNvCxnSpPr/>
          <p:nvPr/>
        </p:nvCxnSpPr>
        <p:spPr>
          <a:xfrm>
            <a:off x="628701" y="638851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5" name="Google Shape;25;p4"/>
          <p:cNvCxnSpPr/>
          <p:nvPr/>
        </p:nvCxnSpPr>
        <p:spPr>
          <a:xfrm>
            <a:off x="628701" y="1297653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6" name="Google Shape;26;p4"/>
          <p:cNvSpPr txBox="1"/>
          <p:nvPr/>
        </p:nvSpPr>
        <p:spPr>
          <a:xfrm>
            <a:off x="496593" y="7183343"/>
            <a:ext cx="122811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" name="Google Shape;27;p4"/>
          <p:cNvCxnSpPr/>
          <p:nvPr/>
        </p:nvCxnSpPr>
        <p:spPr>
          <a:xfrm>
            <a:off x="628701" y="716982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2" y="7250727"/>
            <a:ext cx="310330" cy="31033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526923" y="638852"/>
            <a:ext cx="125784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Smart Phones">
  <p:cSld name="Content: Smart Phones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9500" y="1398187"/>
            <a:ext cx="4289732" cy="6429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65700" y="1459862"/>
            <a:ext cx="3920397" cy="5829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40812" y="1446345"/>
            <a:ext cx="3163633" cy="581075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1" name="Google Shape;271;p32"/>
          <p:cNvCxnSpPr/>
          <p:nvPr/>
        </p:nvCxnSpPr>
        <p:spPr>
          <a:xfrm>
            <a:off x="674689" y="675861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272" name="Google Shape;272;p32"/>
          <p:cNvCxnSpPr/>
          <p:nvPr/>
        </p:nvCxnSpPr>
        <p:spPr>
          <a:xfrm>
            <a:off x="674689" y="1297653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273" name="Google Shape;273;p32"/>
          <p:cNvSpPr/>
          <p:nvPr/>
        </p:nvSpPr>
        <p:spPr>
          <a:xfrm>
            <a:off x="6004721" y="4082202"/>
            <a:ext cx="1814693" cy="270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0400" tIns="40400" rIns="40400" bIns="40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86"/>
              <a:buFont typeface="Arial"/>
              <a:buNone/>
            </a:pPr>
            <a:r>
              <a:rPr lang="en-US" sz="148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Drag an object here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2"/>
          <p:cNvSpPr/>
          <p:nvPr/>
        </p:nvSpPr>
        <p:spPr>
          <a:xfrm>
            <a:off x="9755982" y="4082202"/>
            <a:ext cx="1814693" cy="270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0400" tIns="40400" rIns="40400" bIns="40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86"/>
              <a:buFont typeface="Arial"/>
              <a:buNone/>
            </a:pPr>
            <a:r>
              <a:rPr lang="en-US" sz="148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Drag an object here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2"/>
          <p:cNvSpPr txBox="1">
            <a:spLocks noGrp="1"/>
          </p:cNvSpPr>
          <p:nvPr>
            <p:ph type="body" idx="1"/>
          </p:nvPr>
        </p:nvSpPr>
        <p:spPr>
          <a:xfrm>
            <a:off x="1956595" y="2108689"/>
            <a:ext cx="2455863" cy="4217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008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Char char="‣"/>
              <a:defRPr sz="3173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1319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  <a:defRPr sz="272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2554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267"/>
              <a:buFont typeface="Arial"/>
              <a:buChar char="•"/>
              <a:defRPr sz="2267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37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13"/>
              <a:buFont typeface="Arial"/>
              <a:buChar char="•"/>
              <a:defRPr sz="1812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813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81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81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ORS/SHAPES">
  <p:cSld name="COLORS/SHAPES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3"/>
          <p:cNvSpPr txBox="1">
            <a:spLocks noGrp="1"/>
          </p:cNvSpPr>
          <p:nvPr>
            <p:ph type="title"/>
          </p:nvPr>
        </p:nvSpPr>
        <p:spPr>
          <a:xfrm>
            <a:off x="483971" y="782115"/>
            <a:ext cx="12704667" cy="694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  <a:defRPr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Google Shape;278;p33"/>
          <p:cNvSpPr/>
          <p:nvPr/>
        </p:nvSpPr>
        <p:spPr>
          <a:xfrm>
            <a:off x="713699" y="1634872"/>
            <a:ext cx="1945706" cy="194570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8"/>
              <a:buFont typeface="Oswald"/>
              <a:buNone/>
            </a:pPr>
            <a:r>
              <a:rPr lang="en-US" sz="1508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BLACK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8"/>
              <a:buFont typeface="Georgia"/>
              <a:buNone/>
            </a:pPr>
            <a:r>
              <a:rPr lang="en-US" sz="1508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000000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Calibri"/>
              <a:buNone/>
            </a:pPr>
            <a:endParaRPr sz="1508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3"/>
          <p:cNvSpPr/>
          <p:nvPr/>
        </p:nvSpPr>
        <p:spPr>
          <a:xfrm>
            <a:off x="2860232" y="1634872"/>
            <a:ext cx="1945706" cy="194570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8"/>
              <a:buFont typeface="Oswald"/>
              <a:buNone/>
            </a:pPr>
            <a:r>
              <a:rPr lang="en-US" sz="1508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WHITE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8"/>
              <a:buFont typeface="Georgia"/>
              <a:buNone/>
            </a:pPr>
            <a:r>
              <a:rPr lang="en-US" sz="1508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255/255/255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FFFFFF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Calibri"/>
              <a:buNone/>
            </a:pPr>
            <a:endParaRPr sz="150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3"/>
          <p:cNvSpPr/>
          <p:nvPr/>
        </p:nvSpPr>
        <p:spPr>
          <a:xfrm>
            <a:off x="5006766" y="1634872"/>
            <a:ext cx="1945706" cy="1945706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8"/>
              <a:buFont typeface="Oswald"/>
              <a:buNone/>
            </a:pPr>
            <a:r>
              <a:rPr lang="en-US" sz="1508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8"/>
              <a:buFont typeface="Georgia"/>
              <a:buNone/>
            </a:pPr>
            <a:r>
              <a:rPr lang="en-US" sz="1508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000000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8"/>
              <a:buFont typeface="Georgia"/>
              <a:buNone/>
            </a:pPr>
            <a:r>
              <a:rPr lang="en-US" sz="1358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Calibri"/>
              <a:buNone/>
            </a:pPr>
            <a:endParaRPr sz="1508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3"/>
          <p:cNvSpPr/>
          <p:nvPr/>
        </p:nvSpPr>
        <p:spPr>
          <a:xfrm>
            <a:off x="713698" y="3737923"/>
            <a:ext cx="1515493" cy="1515493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8"/>
              <a:buFont typeface="Oswald"/>
              <a:buNone/>
            </a:pPr>
            <a:r>
              <a:rPr lang="en-US" sz="1508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YELLOW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000000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Calibri"/>
              <a:buNone/>
            </a:pPr>
            <a:endParaRPr sz="150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3"/>
          <p:cNvSpPr/>
          <p:nvPr/>
        </p:nvSpPr>
        <p:spPr>
          <a:xfrm>
            <a:off x="2412093" y="3737923"/>
            <a:ext cx="1515493" cy="1515493"/>
          </a:xfrm>
          <a:prstGeom prst="rect">
            <a:avLst/>
          </a:prstGeom>
          <a:solidFill>
            <a:srgbClr val="85E8DA"/>
          </a:solidFill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8"/>
              <a:buFont typeface="Oswald"/>
              <a:buNone/>
            </a:pPr>
            <a:r>
              <a:rPr lang="en-US" sz="1508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MINT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85e8da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Calibri"/>
              <a:buNone/>
            </a:pPr>
            <a:endParaRPr sz="150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3"/>
          <p:cNvSpPr/>
          <p:nvPr/>
        </p:nvSpPr>
        <p:spPr>
          <a:xfrm>
            <a:off x="4110487" y="3737923"/>
            <a:ext cx="1515493" cy="1515493"/>
          </a:xfrm>
          <a:prstGeom prst="rect">
            <a:avLst/>
          </a:prstGeom>
          <a:solidFill>
            <a:srgbClr val="1ECAC7"/>
          </a:solidFill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8"/>
              <a:buFont typeface="Oswald"/>
              <a:buNone/>
            </a:pPr>
            <a:r>
              <a:rPr lang="en-US" sz="1508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TEAL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1ecac7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Calibri"/>
              <a:buNone/>
            </a:pPr>
            <a:endParaRPr sz="150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33"/>
          <p:cNvSpPr/>
          <p:nvPr/>
        </p:nvSpPr>
        <p:spPr>
          <a:xfrm>
            <a:off x="713716" y="5435618"/>
            <a:ext cx="1515493" cy="1515493"/>
          </a:xfrm>
          <a:prstGeom prst="rect">
            <a:avLst/>
          </a:prstGeom>
          <a:solidFill>
            <a:srgbClr val="FFAEC2"/>
          </a:solidFill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8"/>
              <a:buFont typeface="Oswald"/>
              <a:buNone/>
            </a:pPr>
            <a:r>
              <a:rPr lang="en-US" sz="1508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PINK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ffaec2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Calibri"/>
              <a:buNone/>
            </a:pPr>
            <a:endParaRPr sz="150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3"/>
          <p:cNvSpPr/>
          <p:nvPr/>
        </p:nvSpPr>
        <p:spPr>
          <a:xfrm>
            <a:off x="2412112" y="5435618"/>
            <a:ext cx="1515493" cy="1515493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8"/>
              <a:buFont typeface="Oswald"/>
              <a:buNone/>
            </a:pPr>
            <a:r>
              <a:rPr lang="en-US" sz="1508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LIGHT GREY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eaeaea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Calibri"/>
              <a:buNone/>
            </a:pPr>
            <a:endParaRPr sz="150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3"/>
          <p:cNvSpPr/>
          <p:nvPr/>
        </p:nvSpPr>
        <p:spPr>
          <a:xfrm>
            <a:off x="5808881" y="3737923"/>
            <a:ext cx="1515493" cy="1515493"/>
          </a:xfrm>
          <a:prstGeom prst="rect">
            <a:avLst/>
          </a:prstGeom>
          <a:solidFill>
            <a:srgbClr val="7A1743"/>
          </a:solidFill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8"/>
              <a:buFont typeface="Oswald"/>
              <a:buNone/>
            </a:pPr>
            <a:r>
              <a:rPr lang="en-US" sz="1508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BURGUNDY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7a1743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Calibri"/>
              <a:buNone/>
            </a:pPr>
            <a:endParaRPr sz="1508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3"/>
          <p:cNvSpPr/>
          <p:nvPr/>
        </p:nvSpPr>
        <p:spPr>
          <a:xfrm>
            <a:off x="4110505" y="5435618"/>
            <a:ext cx="1515493" cy="151549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137900" tIns="137900" rIns="137900" bIns="137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8"/>
              <a:buFont typeface="Oswald"/>
              <a:buNone/>
            </a:pPr>
            <a:r>
              <a:rPr lang="en-US" sz="1508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DARK GREY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333333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6"/>
              <a:buFont typeface="Georgia"/>
              <a:buNone/>
            </a:pPr>
            <a:r>
              <a:rPr lang="en-US" sz="1056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Calibri"/>
              <a:buNone/>
            </a:pPr>
            <a:endParaRPr sz="1508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8" name="Google Shape;288;p33"/>
          <p:cNvGrpSpPr/>
          <p:nvPr/>
        </p:nvGrpSpPr>
        <p:grpSpPr>
          <a:xfrm>
            <a:off x="9360013" y="1750019"/>
            <a:ext cx="2779907" cy="2887149"/>
            <a:chOff x="1020750" y="2355030"/>
            <a:chExt cx="1839645" cy="1910613"/>
          </a:xfrm>
        </p:grpSpPr>
        <p:sp>
          <p:nvSpPr>
            <p:cNvPr id="289" name="Google Shape;289;p33"/>
            <p:cNvSpPr/>
            <p:nvPr/>
          </p:nvSpPr>
          <p:spPr>
            <a:xfrm>
              <a:off x="1020750" y="2355030"/>
              <a:ext cx="1822500" cy="1902000"/>
            </a:xfrm>
            <a:prstGeom prst="rect">
              <a:avLst/>
            </a:prstGeom>
            <a:solidFill>
              <a:srgbClr val="FFDB00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12"/>
                <a:buFont typeface="Oswald"/>
                <a:buNone/>
              </a:pPr>
              <a:r>
                <a:rPr lang="en-US" sz="2112" b="1" i="0" u="none" strike="noStrike" cap="none">
                  <a:solidFill>
                    <a:srgbClr val="000000"/>
                  </a:solidFill>
                  <a:latin typeface="Oswald"/>
                  <a:ea typeface="Oswald"/>
                  <a:cs typeface="Oswald"/>
                  <a:sym typeface="Oswald"/>
                </a:rPr>
                <a:t>INSERT TERM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6"/>
                <a:buFont typeface="Calibri"/>
                <a:buNone/>
              </a:pPr>
              <a:endParaRPr sz="906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12"/>
                <a:buFont typeface="Arial"/>
                <a:buNone/>
              </a:pPr>
              <a:r>
                <a:rPr lang="en-US" sz="2112" b="0" i="0" u="none" strike="noStrike" cap="none">
                  <a:solidFill>
                    <a:srgbClr val="000000"/>
                  </a:solidFill>
                  <a:latin typeface="Georgia"/>
                  <a:ea typeface="Georgia"/>
                  <a:cs typeface="Georgia"/>
                  <a:sym typeface="Georgia"/>
                </a:rPr>
                <a:t>Ipsum dolor sit amet...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12"/>
                <a:buFont typeface="Calibri"/>
                <a:buNone/>
              </a:pPr>
              <a:endParaRPr sz="2112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grpSp>
          <p:nvGrpSpPr>
            <p:cNvPr id="290" name="Google Shape;290;p33"/>
            <p:cNvGrpSpPr/>
            <p:nvPr/>
          </p:nvGrpSpPr>
          <p:grpSpPr>
            <a:xfrm>
              <a:off x="2584713" y="3989961"/>
              <a:ext cx="275682" cy="275682"/>
              <a:chOff x="2893512" y="3993856"/>
              <a:chExt cx="275682" cy="275682"/>
            </a:xfrm>
          </p:grpSpPr>
          <p:sp>
            <p:nvSpPr>
              <p:cNvPr id="291" name="Google Shape;291;p33"/>
              <p:cNvSpPr/>
              <p:nvPr/>
            </p:nvSpPr>
            <p:spPr>
              <a:xfrm rot="-5400000">
                <a:off x="2893512" y="3999838"/>
                <a:ext cx="269700" cy="269700"/>
              </a:xfrm>
              <a:prstGeom prst="rtTriangl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12"/>
                  <a:buFont typeface="Calibri"/>
                  <a:buNone/>
                </a:pPr>
                <a:endParaRPr sz="2112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33"/>
              <p:cNvSpPr/>
              <p:nvPr/>
            </p:nvSpPr>
            <p:spPr>
              <a:xfrm rot="5400000">
                <a:off x="2899494" y="3993856"/>
                <a:ext cx="269700" cy="269700"/>
              </a:xfrm>
              <a:prstGeom prst="rtTriangle">
                <a:avLst/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12"/>
                  <a:buFont typeface="Calibri"/>
                  <a:buNone/>
                </a:pPr>
                <a:endParaRPr sz="2112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3" name="Google Shape;293;p33"/>
          <p:cNvGrpSpPr/>
          <p:nvPr/>
        </p:nvGrpSpPr>
        <p:grpSpPr>
          <a:xfrm>
            <a:off x="8903089" y="4772052"/>
            <a:ext cx="3693760" cy="2294206"/>
            <a:chOff x="5540475" y="1141525"/>
            <a:chExt cx="2444400" cy="1518224"/>
          </a:xfrm>
        </p:grpSpPr>
        <p:sp>
          <p:nvSpPr>
            <p:cNvPr id="294" name="Google Shape;294;p33"/>
            <p:cNvSpPr/>
            <p:nvPr/>
          </p:nvSpPr>
          <p:spPr>
            <a:xfrm>
              <a:off x="5540475" y="1141525"/>
              <a:ext cx="2444400" cy="1324199"/>
            </a:xfrm>
            <a:prstGeom prst="roundRect">
              <a:avLst>
                <a:gd name="adj" fmla="val 16667"/>
              </a:avLst>
            </a:prstGeom>
            <a:solidFill>
              <a:srgbClr val="E51B24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11"/>
                <a:buFont typeface="Georgia"/>
                <a:buNone/>
              </a:pPr>
              <a:r>
                <a:rPr lang="en-US" sz="1811" b="0" i="0" u="none" strike="noStrike" cap="none">
                  <a:solidFill>
                    <a:srgbClr val="FFFFFF"/>
                  </a:solidFill>
                  <a:latin typeface="Georgia"/>
                  <a:ea typeface="Georgia"/>
                  <a:cs typeface="Georgia"/>
                  <a:sym typeface="Georgia"/>
                </a:rPr>
                <a:t>Ipsum dolor sit amet...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3"/>
            <p:cNvSpPr/>
            <p:nvPr/>
          </p:nvSpPr>
          <p:spPr>
            <a:xfrm rot="10800000">
              <a:off x="6647474" y="2390950"/>
              <a:ext cx="230400" cy="268799"/>
            </a:xfrm>
            <a:prstGeom prst="triangle">
              <a:avLst>
                <a:gd name="adj" fmla="val 50000"/>
              </a:avLst>
            </a:prstGeom>
            <a:solidFill>
              <a:srgbClr val="E51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12"/>
                <a:buFont typeface="Calibri"/>
                <a:buNone/>
              </a:pPr>
              <a:endParaRPr sz="2112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med">
    <p:fade thruBlk="1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llouts">
  <p:cSld name="Callouts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7" name="Google Shape;297;p34"/>
          <p:cNvCxnSpPr/>
          <p:nvPr/>
        </p:nvCxnSpPr>
        <p:spPr>
          <a:xfrm>
            <a:off x="674689" y="675861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298" name="Google Shape;298;p34"/>
          <p:cNvCxnSpPr/>
          <p:nvPr/>
        </p:nvCxnSpPr>
        <p:spPr>
          <a:xfrm>
            <a:off x="674689" y="1297653"/>
            <a:ext cx="12468225" cy="11"/>
          </a:xfrm>
          <a:prstGeom prst="straightConnector1">
            <a:avLst/>
          </a:prstGeom>
          <a:noFill/>
          <a:ln>
            <a:noFill/>
          </a:ln>
        </p:spPr>
      </p:cxnSp>
      <p:grpSp>
        <p:nvGrpSpPr>
          <p:cNvPr id="299" name="Google Shape;299;p34"/>
          <p:cNvGrpSpPr/>
          <p:nvPr/>
        </p:nvGrpSpPr>
        <p:grpSpPr>
          <a:xfrm>
            <a:off x="674689" y="1946481"/>
            <a:ext cx="1349016" cy="1351363"/>
            <a:chOff x="0" y="0"/>
            <a:chExt cx="1269661" cy="1269661"/>
          </a:xfrm>
        </p:grpSpPr>
        <p:pic>
          <p:nvPicPr>
            <p:cNvPr id="300" name="Google Shape;300;p3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1" name="Google Shape;301;p34"/>
            <p:cNvSpPr/>
            <p:nvPr/>
          </p:nvSpPr>
          <p:spPr>
            <a:xfrm>
              <a:off x="88900" y="335279"/>
              <a:ext cx="1079499" cy="6756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10"/>
                <a:buFont typeface="Arial"/>
                <a:buNone/>
              </a:pPr>
              <a:r>
                <a:rPr lang="en-US" sz="191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1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1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" name="Google Shape;302;p34"/>
          <p:cNvGrpSpPr/>
          <p:nvPr/>
        </p:nvGrpSpPr>
        <p:grpSpPr>
          <a:xfrm>
            <a:off x="2293939" y="1946481"/>
            <a:ext cx="1349016" cy="1351363"/>
            <a:chOff x="0" y="0"/>
            <a:chExt cx="1269661" cy="1269661"/>
          </a:xfrm>
        </p:grpSpPr>
        <p:pic>
          <p:nvPicPr>
            <p:cNvPr id="303" name="Google Shape;303;p3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4" name="Google Shape;304;p34"/>
            <p:cNvSpPr/>
            <p:nvPr/>
          </p:nvSpPr>
          <p:spPr>
            <a:xfrm>
              <a:off x="101600" y="347979"/>
              <a:ext cx="1079499" cy="6756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10"/>
                <a:buFont typeface="Arial"/>
                <a:buNone/>
              </a:pP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5" name="Google Shape;305;p34"/>
          <p:cNvGrpSpPr/>
          <p:nvPr/>
        </p:nvGrpSpPr>
        <p:grpSpPr>
          <a:xfrm>
            <a:off x="674689" y="3555031"/>
            <a:ext cx="1349016" cy="1351363"/>
            <a:chOff x="0" y="0"/>
            <a:chExt cx="1269661" cy="1269661"/>
          </a:xfrm>
        </p:grpSpPr>
        <p:pic>
          <p:nvPicPr>
            <p:cNvPr id="306" name="Google Shape;306;p3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34"/>
            <p:cNvSpPr/>
            <p:nvPr/>
          </p:nvSpPr>
          <p:spPr>
            <a:xfrm>
              <a:off x="88900" y="322579"/>
              <a:ext cx="1079499" cy="6756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10"/>
                <a:buFont typeface="Arial"/>
                <a:buNone/>
              </a:pP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8" name="Google Shape;308;p34"/>
          <p:cNvGrpSpPr/>
          <p:nvPr/>
        </p:nvGrpSpPr>
        <p:grpSpPr>
          <a:xfrm>
            <a:off x="2293939" y="3555031"/>
            <a:ext cx="1349016" cy="1351363"/>
            <a:chOff x="0" y="0"/>
            <a:chExt cx="1269661" cy="1269661"/>
          </a:xfrm>
        </p:grpSpPr>
        <p:pic>
          <p:nvPicPr>
            <p:cNvPr id="309" name="Google Shape;309;p3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0" name="Google Shape;310;p34"/>
            <p:cNvSpPr/>
            <p:nvPr/>
          </p:nvSpPr>
          <p:spPr>
            <a:xfrm>
              <a:off x="101600" y="335279"/>
              <a:ext cx="1079499" cy="6756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10"/>
                <a:buFont typeface="Arial"/>
                <a:buNone/>
              </a:pP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1" name="Google Shape;311;p34"/>
          <p:cNvGrpSpPr/>
          <p:nvPr/>
        </p:nvGrpSpPr>
        <p:grpSpPr>
          <a:xfrm>
            <a:off x="674689" y="5190614"/>
            <a:ext cx="1349016" cy="1351363"/>
            <a:chOff x="0" y="0"/>
            <a:chExt cx="1269661" cy="1269661"/>
          </a:xfrm>
        </p:grpSpPr>
        <p:pic>
          <p:nvPicPr>
            <p:cNvPr id="312" name="Google Shape;312;p3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3" name="Google Shape;313;p34"/>
            <p:cNvSpPr/>
            <p:nvPr/>
          </p:nvSpPr>
          <p:spPr>
            <a:xfrm>
              <a:off x="88900" y="322579"/>
              <a:ext cx="1079499" cy="6756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10"/>
                <a:buFont typeface="Arial"/>
                <a:buNone/>
              </a:pP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" name="Google Shape;314;p34"/>
          <p:cNvGrpSpPr/>
          <p:nvPr/>
        </p:nvGrpSpPr>
        <p:grpSpPr>
          <a:xfrm>
            <a:off x="2293939" y="5190614"/>
            <a:ext cx="1349016" cy="1351363"/>
            <a:chOff x="0" y="0"/>
            <a:chExt cx="1269661" cy="1269661"/>
          </a:xfrm>
        </p:grpSpPr>
        <p:pic>
          <p:nvPicPr>
            <p:cNvPr id="315" name="Google Shape;315;p3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6" name="Google Shape;316;p34"/>
            <p:cNvSpPr/>
            <p:nvPr/>
          </p:nvSpPr>
          <p:spPr>
            <a:xfrm>
              <a:off x="101600" y="335279"/>
              <a:ext cx="1079499" cy="6756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10"/>
                <a:buFont typeface="Arial"/>
                <a:buNone/>
              </a:pP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7" name="Google Shape;317;p34"/>
          <p:cNvSpPr/>
          <p:nvPr/>
        </p:nvSpPr>
        <p:spPr>
          <a:xfrm>
            <a:off x="9340205" y="1946481"/>
            <a:ext cx="3438377" cy="216275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0633" y="0"/>
                </a:moveTo>
                <a:cubicBezTo>
                  <a:pt x="15433" y="0"/>
                  <a:pt x="11216" y="6716"/>
                  <a:pt x="11216" y="15000"/>
                </a:cubicBezTo>
                <a:lnTo>
                  <a:pt x="11216" y="28966"/>
                </a:lnTo>
                <a:lnTo>
                  <a:pt x="0" y="37572"/>
                </a:lnTo>
                <a:lnTo>
                  <a:pt x="11216" y="46172"/>
                </a:lnTo>
                <a:lnTo>
                  <a:pt x="11216" y="105000"/>
                </a:lnTo>
                <a:cubicBezTo>
                  <a:pt x="11216" y="113283"/>
                  <a:pt x="15433" y="120000"/>
                  <a:pt x="20633" y="120000"/>
                </a:cubicBezTo>
                <a:lnTo>
                  <a:pt x="110583" y="120000"/>
                </a:lnTo>
                <a:cubicBezTo>
                  <a:pt x="115783" y="120000"/>
                  <a:pt x="120000" y="113283"/>
                  <a:pt x="120000" y="105000"/>
                </a:cubicBezTo>
                <a:lnTo>
                  <a:pt x="120000" y="15000"/>
                </a:lnTo>
                <a:cubicBezTo>
                  <a:pt x="120000" y="6716"/>
                  <a:pt x="115783" y="0"/>
                  <a:pt x="110583" y="0"/>
                </a:cubicBezTo>
                <a:lnTo>
                  <a:pt x="20633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296325" tIns="296325" rIns="296325" bIns="296325" anchor="t" anchorCtr="0">
            <a:noAutofit/>
          </a:bodyPr>
          <a:lstStyle/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73"/>
              <a:buFont typeface="Arial"/>
              <a:buNone/>
            </a:pPr>
            <a:r>
              <a:rPr lang="en-US" sz="127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quote here. Vestibulum suscipit augue a erat tristique sollicitudin. Donec sit amet neque arcu. Vestibulum at rhoncus neque. Vivamus eget vulputate purus. Curabitur venenatis, nisi non faucibus fringilla. —John Doe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8" name="Google Shape;318;p34"/>
          <p:cNvGrpSpPr/>
          <p:nvPr/>
        </p:nvGrpSpPr>
        <p:grpSpPr>
          <a:xfrm>
            <a:off x="4304506" y="1946478"/>
            <a:ext cx="2158461" cy="2162215"/>
            <a:chOff x="0" y="0"/>
            <a:chExt cx="2031492" cy="2031492"/>
          </a:xfrm>
        </p:grpSpPr>
        <p:pic>
          <p:nvPicPr>
            <p:cNvPr id="319" name="Google Shape;319;p34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0" name="Google Shape;320;p34"/>
            <p:cNvSpPr/>
            <p:nvPr/>
          </p:nvSpPr>
          <p:spPr>
            <a:xfrm>
              <a:off x="165100" y="152400"/>
              <a:ext cx="1676399" cy="2336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10"/>
                <a:buFont typeface="Arial"/>
                <a:buNone/>
              </a:pPr>
              <a:r>
                <a:rPr lang="en-US" sz="191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4"/>
            <p:cNvSpPr/>
            <p:nvPr/>
          </p:nvSpPr>
          <p:spPr>
            <a:xfrm>
              <a:off x="165100" y="419100"/>
              <a:ext cx="1750220" cy="14151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47"/>
                <a:buFont typeface="Arial"/>
                <a:buNone/>
              </a:pPr>
              <a:r>
                <a:rPr lang="en-US" sz="124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24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2" name="Google Shape;322;p34"/>
          <p:cNvGrpSpPr/>
          <p:nvPr/>
        </p:nvGrpSpPr>
        <p:grpSpPr>
          <a:xfrm>
            <a:off x="6760369" y="1946478"/>
            <a:ext cx="2158461" cy="2162215"/>
            <a:chOff x="0" y="0"/>
            <a:chExt cx="2031492" cy="2031492"/>
          </a:xfrm>
        </p:grpSpPr>
        <p:pic>
          <p:nvPicPr>
            <p:cNvPr id="323" name="Google Shape;323;p34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4" name="Google Shape;324;p34"/>
            <p:cNvSpPr/>
            <p:nvPr/>
          </p:nvSpPr>
          <p:spPr>
            <a:xfrm>
              <a:off x="177800" y="152400"/>
              <a:ext cx="1676399" cy="2336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10"/>
                <a:buFont typeface="Arial"/>
                <a:buNone/>
              </a:pP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177800" y="419100"/>
              <a:ext cx="1676399" cy="14151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47"/>
                <a:buFont typeface="Arial"/>
                <a:buNone/>
              </a:pPr>
              <a:r>
                <a:rPr lang="en-US" sz="1247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247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6" name="Google Shape;326;p34"/>
          <p:cNvGrpSpPr/>
          <p:nvPr/>
        </p:nvGrpSpPr>
        <p:grpSpPr>
          <a:xfrm>
            <a:off x="4304506" y="4379576"/>
            <a:ext cx="2158461" cy="2162215"/>
            <a:chOff x="0" y="0"/>
            <a:chExt cx="2031492" cy="2031492"/>
          </a:xfrm>
        </p:grpSpPr>
        <p:pic>
          <p:nvPicPr>
            <p:cNvPr id="327" name="Google Shape;327;p34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8" name="Google Shape;328;p34"/>
            <p:cNvSpPr/>
            <p:nvPr/>
          </p:nvSpPr>
          <p:spPr>
            <a:xfrm>
              <a:off x="165100" y="177800"/>
              <a:ext cx="1676399" cy="2336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10"/>
                <a:buFont typeface="Arial"/>
                <a:buNone/>
              </a:pP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165100" y="444500"/>
              <a:ext cx="1676399" cy="14151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47"/>
                <a:buFont typeface="Arial"/>
                <a:buNone/>
              </a:pPr>
              <a:r>
                <a:rPr lang="en-US" sz="1247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247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0" name="Google Shape;330;p34"/>
          <p:cNvGrpSpPr/>
          <p:nvPr/>
        </p:nvGrpSpPr>
        <p:grpSpPr>
          <a:xfrm>
            <a:off x="6760369" y="4379576"/>
            <a:ext cx="2158461" cy="2162215"/>
            <a:chOff x="0" y="0"/>
            <a:chExt cx="2031492" cy="2031492"/>
          </a:xfrm>
        </p:grpSpPr>
        <p:pic>
          <p:nvPicPr>
            <p:cNvPr id="331" name="Google Shape;331;p34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2" name="Google Shape;332;p34"/>
            <p:cNvSpPr/>
            <p:nvPr/>
          </p:nvSpPr>
          <p:spPr>
            <a:xfrm>
              <a:off x="177800" y="177800"/>
              <a:ext cx="1676399" cy="2336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910"/>
                <a:buFont typeface="Arial"/>
                <a:buNone/>
              </a:pPr>
              <a:r>
                <a:rPr lang="en-US" sz="191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4"/>
            <p:cNvSpPr/>
            <p:nvPr/>
          </p:nvSpPr>
          <p:spPr>
            <a:xfrm>
              <a:off x="177800" y="444500"/>
              <a:ext cx="1676399" cy="14151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47"/>
                <a:buFont typeface="Arial"/>
                <a:buNone/>
              </a:pPr>
              <a:r>
                <a:rPr lang="en-US" sz="1247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247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4" name="Google Shape;334;p34"/>
          <p:cNvSpPr/>
          <p:nvPr/>
        </p:nvSpPr>
        <p:spPr>
          <a:xfrm>
            <a:off x="9499638" y="4424448"/>
            <a:ext cx="3539773" cy="216275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0633" y="0"/>
                </a:moveTo>
                <a:cubicBezTo>
                  <a:pt x="15433" y="0"/>
                  <a:pt x="11216" y="6716"/>
                  <a:pt x="11216" y="15000"/>
                </a:cubicBezTo>
                <a:lnTo>
                  <a:pt x="11216" y="28966"/>
                </a:lnTo>
                <a:lnTo>
                  <a:pt x="0" y="37572"/>
                </a:lnTo>
                <a:lnTo>
                  <a:pt x="11216" y="46172"/>
                </a:lnTo>
                <a:lnTo>
                  <a:pt x="11216" y="105000"/>
                </a:lnTo>
                <a:cubicBezTo>
                  <a:pt x="11216" y="113283"/>
                  <a:pt x="15433" y="120000"/>
                  <a:pt x="20633" y="120000"/>
                </a:cubicBezTo>
                <a:lnTo>
                  <a:pt x="110583" y="120000"/>
                </a:lnTo>
                <a:cubicBezTo>
                  <a:pt x="115783" y="120000"/>
                  <a:pt x="120000" y="113283"/>
                  <a:pt x="120000" y="105000"/>
                </a:cubicBezTo>
                <a:lnTo>
                  <a:pt x="120000" y="15000"/>
                </a:lnTo>
                <a:cubicBezTo>
                  <a:pt x="120000" y="6716"/>
                  <a:pt x="115783" y="0"/>
                  <a:pt x="110583" y="0"/>
                </a:cubicBezTo>
                <a:lnTo>
                  <a:pt x="20633" y="0"/>
                </a:lnTo>
                <a:close/>
              </a:path>
            </a:pathLst>
          </a:custGeom>
          <a:solidFill>
            <a:srgbClr val="FFDC00"/>
          </a:solidFill>
          <a:ln>
            <a:noFill/>
          </a:ln>
        </p:spPr>
        <p:txBody>
          <a:bodyPr spcFirstLastPara="1" wrap="square" lIns="296325" tIns="296325" rIns="296325" bIns="296325" anchor="t" anchorCtr="0">
            <a:noAutofit/>
          </a:bodyPr>
          <a:lstStyle/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3"/>
              <a:buFont typeface="Arial"/>
              <a:buNone/>
            </a:pPr>
            <a:r>
              <a:rPr lang="en-US" sz="127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Insert quote here.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3"/>
              <a:buFont typeface="Arial"/>
              <a:buNone/>
            </a:pPr>
            <a:r>
              <a:rPr lang="en-US" sz="127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Vestibulum suscipit augue a erat tristique sollicitudin. Donec sit amet neque arcu. Vestibulum at rhoncus neque. Vivamus eget vulputate purus. Curabitur venenatis, nisi non faucibus fringilla. —John Doe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"/>
          <p:cNvSpPr txBox="1">
            <a:spLocks noGrp="1"/>
          </p:cNvSpPr>
          <p:nvPr>
            <p:ph type="title"/>
          </p:nvPr>
        </p:nvSpPr>
        <p:spPr>
          <a:xfrm>
            <a:off x="528465" y="635064"/>
            <a:ext cx="11917800" cy="7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0" name="Google Shape;340;p36"/>
          <p:cNvSpPr txBox="1"/>
          <p:nvPr/>
        </p:nvSpPr>
        <p:spPr>
          <a:xfrm>
            <a:off x="486438" y="7174475"/>
            <a:ext cx="130968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925" tIns="146925" rIns="146925" bIns="146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1" name="Google Shape;341;p36"/>
          <p:cNvCxnSpPr/>
          <p:nvPr/>
        </p:nvCxnSpPr>
        <p:spPr>
          <a:xfrm>
            <a:off x="628701" y="717447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42" name="Google Shape;342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1" y="7239257"/>
            <a:ext cx="339669" cy="3384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" name="Google Shape;343;p36"/>
          <p:cNvCxnSpPr/>
          <p:nvPr/>
        </p:nvCxnSpPr>
        <p:spPr>
          <a:xfrm>
            <a:off x="628701" y="635067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4" name="Google Shape;344;p36"/>
          <p:cNvCxnSpPr/>
          <p:nvPr/>
        </p:nvCxnSpPr>
        <p:spPr>
          <a:xfrm>
            <a:off x="628701" y="1297160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med">
    <p:fade thruBlk="1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">
  <p:cSld name="Chapter">
    <p:bg>
      <p:bgPr>
        <a:solidFill>
          <a:srgbClr val="1EC9C6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6" name="Google Shape;346;p37"/>
          <p:cNvCxnSpPr/>
          <p:nvPr/>
        </p:nvCxnSpPr>
        <p:spPr>
          <a:xfrm>
            <a:off x="628701" y="638851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47" name="Google Shape;347;p37"/>
          <p:cNvCxnSpPr/>
          <p:nvPr/>
        </p:nvCxnSpPr>
        <p:spPr>
          <a:xfrm>
            <a:off x="628701" y="129765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48" name="Google Shape;348;p37"/>
          <p:cNvSpPr txBox="1"/>
          <p:nvPr/>
        </p:nvSpPr>
        <p:spPr>
          <a:xfrm>
            <a:off x="496593" y="7183344"/>
            <a:ext cx="122814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rPr lang="en-US" sz="1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9" name="Google Shape;349;p37"/>
          <p:cNvCxnSpPr/>
          <p:nvPr/>
        </p:nvCxnSpPr>
        <p:spPr>
          <a:xfrm>
            <a:off x="628701" y="716982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50" name="Google Shape;350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2" y="7250727"/>
            <a:ext cx="310870" cy="31033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37"/>
          <p:cNvSpPr txBox="1">
            <a:spLocks noGrp="1"/>
          </p:cNvSpPr>
          <p:nvPr>
            <p:ph type="title"/>
          </p:nvPr>
        </p:nvSpPr>
        <p:spPr>
          <a:xfrm>
            <a:off x="526925" y="638852"/>
            <a:ext cx="123510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8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701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4" name="Google Shape;354;p38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701" cy="48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005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465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5" name="Google Shape;355;p38"/>
          <p:cNvSpPr txBox="1"/>
          <p:nvPr/>
        </p:nvSpPr>
        <p:spPr>
          <a:xfrm>
            <a:off x="486438" y="7174475"/>
            <a:ext cx="130968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925" tIns="146925" rIns="146925" bIns="146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6" name="Google Shape;356;p38"/>
          <p:cNvCxnSpPr/>
          <p:nvPr/>
        </p:nvCxnSpPr>
        <p:spPr>
          <a:xfrm>
            <a:off x="628701" y="717447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57" name="Google Shape;357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1" y="7239257"/>
            <a:ext cx="339669" cy="3384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8" name="Google Shape;358;p38"/>
          <p:cNvCxnSpPr/>
          <p:nvPr/>
        </p:nvCxnSpPr>
        <p:spPr>
          <a:xfrm>
            <a:off x="628701" y="635067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9" name="Google Shape;359;p38"/>
          <p:cNvCxnSpPr/>
          <p:nvPr/>
        </p:nvCxnSpPr>
        <p:spPr>
          <a:xfrm>
            <a:off x="628701" y="1297160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med">
    <p:fade thruBlk="1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9"/>
          <p:cNvSpPr txBox="1"/>
          <p:nvPr/>
        </p:nvSpPr>
        <p:spPr>
          <a:xfrm>
            <a:off x="486439" y="7174477"/>
            <a:ext cx="130968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700" tIns="146700" rIns="146700" bIns="146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2" name="Google Shape;362;p39"/>
          <p:cNvCxnSpPr/>
          <p:nvPr/>
        </p:nvCxnSpPr>
        <p:spPr>
          <a:xfrm>
            <a:off x="628703" y="717447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63" name="Google Shape;363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3" y="7239260"/>
            <a:ext cx="339669" cy="338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vity">
  <p:cSld name="Activity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5" name="Google Shape;365;p40"/>
          <p:cNvCxnSpPr/>
          <p:nvPr/>
        </p:nvCxnSpPr>
        <p:spPr>
          <a:xfrm>
            <a:off x="674690" y="675862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366" name="Google Shape;366;p40"/>
          <p:cNvCxnSpPr/>
          <p:nvPr/>
        </p:nvCxnSpPr>
        <p:spPr>
          <a:xfrm>
            <a:off x="674690" y="1297654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367" name="Google Shape;367;p40"/>
          <p:cNvSpPr txBox="1"/>
          <p:nvPr/>
        </p:nvSpPr>
        <p:spPr>
          <a:xfrm>
            <a:off x="486438" y="7174475"/>
            <a:ext cx="130968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925" tIns="146925" rIns="146925" bIns="146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8" name="Google Shape;368;p40"/>
          <p:cNvCxnSpPr/>
          <p:nvPr/>
        </p:nvCxnSpPr>
        <p:spPr>
          <a:xfrm>
            <a:off x="628701" y="717447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69" name="Google Shape;369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1" y="7239257"/>
            <a:ext cx="339669" cy="3384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0" name="Google Shape;370;p40"/>
          <p:cNvCxnSpPr/>
          <p:nvPr/>
        </p:nvCxnSpPr>
        <p:spPr>
          <a:xfrm>
            <a:off x="628701" y="635067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1" name="Google Shape;371;p40"/>
          <p:cNvCxnSpPr/>
          <p:nvPr/>
        </p:nvCxnSpPr>
        <p:spPr>
          <a:xfrm>
            <a:off x="628701" y="1297160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72" name="Google Shape;372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3261" y="3301560"/>
            <a:ext cx="1012032" cy="101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 txBox="1"/>
          <p:nvPr/>
        </p:nvSpPr>
        <p:spPr>
          <a:xfrm>
            <a:off x="1016367" y="3480346"/>
            <a:ext cx="12459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025" tIns="97025" rIns="97025" bIns="970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ACTIVITY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374" name="Google Shape;374;p40"/>
          <p:cNvCxnSpPr/>
          <p:nvPr/>
        </p:nvCxnSpPr>
        <p:spPr>
          <a:xfrm rot="10800000">
            <a:off x="2654072" y="1872232"/>
            <a:ext cx="0" cy="4952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5" name="Google Shape;375;p40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701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">
  <p:cSld name="Learning Objective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1"/>
          <p:cNvSpPr txBox="1">
            <a:spLocks noGrp="1"/>
          </p:cNvSpPr>
          <p:nvPr>
            <p:ph type="body" idx="1"/>
          </p:nvPr>
        </p:nvSpPr>
        <p:spPr>
          <a:xfrm>
            <a:off x="674688" y="2569453"/>
            <a:ext cx="12468000" cy="38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0050" algn="l" rtl="0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erriweather Sans"/>
              <a:buChar char="‣"/>
              <a:defRPr sz="27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465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erriweather Sans"/>
              <a:buChar char="‣"/>
              <a:defRPr sz="23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"/>
              <a:buChar char="‣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‣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8" name="Google Shape;378;p41"/>
          <p:cNvSpPr txBox="1"/>
          <p:nvPr/>
        </p:nvSpPr>
        <p:spPr>
          <a:xfrm>
            <a:off x="486439" y="7174477"/>
            <a:ext cx="130968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700" tIns="146700" rIns="146700" bIns="146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9" name="Google Shape;379;p41"/>
          <p:cNvCxnSpPr/>
          <p:nvPr/>
        </p:nvCxnSpPr>
        <p:spPr>
          <a:xfrm>
            <a:off x="628703" y="717447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80" name="Google Shape;380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3" y="7239260"/>
            <a:ext cx="339669" cy="3384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1" name="Google Shape;381;p41"/>
          <p:cNvCxnSpPr/>
          <p:nvPr/>
        </p:nvCxnSpPr>
        <p:spPr>
          <a:xfrm>
            <a:off x="628703" y="63506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2" name="Google Shape;382;p41"/>
          <p:cNvCxnSpPr/>
          <p:nvPr/>
        </p:nvCxnSpPr>
        <p:spPr>
          <a:xfrm>
            <a:off x="628703" y="1297160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3" name="Google Shape;383;p41"/>
          <p:cNvSpPr txBox="1">
            <a:spLocks noGrp="1"/>
          </p:cNvSpPr>
          <p:nvPr>
            <p:ph type="title"/>
          </p:nvPr>
        </p:nvSpPr>
        <p:spPr>
          <a:xfrm>
            <a:off x="526923" y="727408"/>
            <a:ext cx="119178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4" name="Google Shape;384;p41"/>
          <p:cNvSpPr txBox="1"/>
          <p:nvPr/>
        </p:nvSpPr>
        <p:spPr>
          <a:xfrm>
            <a:off x="674691" y="1648095"/>
            <a:ext cx="12468000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25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Oswald"/>
              <a:buNone/>
            </a:pPr>
            <a:r>
              <a:rPr lang="en-US" sz="57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LEARNING OBJECTIVES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x">
  <p:cSld name="TITLE_AND_BODY">
    <p:bg>
      <p:bgPr>
        <a:solidFill>
          <a:srgbClr val="000000"/>
        </a:solid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8930" y="801733"/>
            <a:ext cx="3104192" cy="3416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7" name="Google Shape;387;p42"/>
          <p:cNvCxnSpPr/>
          <p:nvPr/>
        </p:nvCxnSpPr>
        <p:spPr>
          <a:xfrm>
            <a:off x="628701" y="648105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8" name="Google Shape;388;p42"/>
          <p:cNvCxnSpPr/>
          <p:nvPr/>
        </p:nvCxnSpPr>
        <p:spPr>
          <a:xfrm>
            <a:off x="628701" y="129765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89" name="Google Shape;389;p42"/>
          <p:cNvSpPr txBox="1"/>
          <p:nvPr/>
        </p:nvSpPr>
        <p:spPr>
          <a:xfrm>
            <a:off x="494918" y="7178991"/>
            <a:ext cx="120768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None/>
            </a:pPr>
            <a:r>
              <a:rPr lang="en-US" sz="1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0" name="Google Shape;390;p42"/>
          <p:cNvCxnSpPr/>
          <p:nvPr/>
        </p:nvCxnSpPr>
        <p:spPr>
          <a:xfrm>
            <a:off x="628775" y="7168414"/>
            <a:ext cx="125601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1" name="Google Shape;391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46842" y="7228070"/>
            <a:ext cx="341889" cy="34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">
  <p:cSld name="Learning Objectiv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674688" y="2569453"/>
            <a:ext cx="12468299" cy="38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6400" algn="l" rtl="0">
              <a:lnSpc>
                <a:spcPct val="114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Char char="‣"/>
              <a:defRPr sz="2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erriweather Sans"/>
              <a:buChar char="‣"/>
              <a:defRPr sz="2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"/>
              <a:buChar char="‣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‣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/>
          <p:nvPr/>
        </p:nvSpPr>
        <p:spPr>
          <a:xfrm>
            <a:off x="486439" y="7174476"/>
            <a:ext cx="130968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850" tIns="146850" rIns="146850" bIns="1468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Helvetica Neue"/>
              <a:buNone/>
            </a:pPr>
            <a:r>
              <a:rPr lang="en-US" sz="13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" name="Google Shape;33;p5"/>
          <p:cNvCxnSpPr/>
          <p:nvPr/>
        </p:nvCxnSpPr>
        <p:spPr>
          <a:xfrm>
            <a:off x="628703" y="717447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4" name="Google Shape;34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3" y="7239258"/>
            <a:ext cx="339079" cy="3384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" name="Google Shape;35;p5"/>
          <p:cNvCxnSpPr/>
          <p:nvPr/>
        </p:nvCxnSpPr>
        <p:spPr>
          <a:xfrm>
            <a:off x="628703" y="635068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36;p5"/>
          <p:cNvCxnSpPr/>
          <p:nvPr/>
        </p:nvCxnSpPr>
        <p:spPr>
          <a:xfrm>
            <a:off x="628703" y="129715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526923" y="727407"/>
            <a:ext cx="119178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/>
          <p:nvPr/>
        </p:nvSpPr>
        <p:spPr>
          <a:xfrm>
            <a:off x="674689" y="1648094"/>
            <a:ext cx="12468299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25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Oswald"/>
              <a:buNone/>
            </a:pPr>
            <a:r>
              <a:rPr lang="en-US" sz="57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LEARNING OBJECTIVES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der Rev">
  <p:cSld name="Divder Rev">
    <p:bg>
      <p:bgPr>
        <a:solidFill>
          <a:srgbClr val="000000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3" name="Google Shape;393;p43"/>
          <p:cNvCxnSpPr/>
          <p:nvPr/>
        </p:nvCxnSpPr>
        <p:spPr>
          <a:xfrm>
            <a:off x="628701" y="675862"/>
            <a:ext cx="12560400" cy="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94" name="Google Shape;394;p43"/>
          <p:cNvCxnSpPr/>
          <p:nvPr/>
        </p:nvCxnSpPr>
        <p:spPr>
          <a:xfrm>
            <a:off x="628701" y="1297654"/>
            <a:ext cx="12560400" cy="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95" name="Google Shape;395;p43"/>
          <p:cNvSpPr txBox="1"/>
          <p:nvPr/>
        </p:nvSpPr>
        <p:spPr>
          <a:xfrm>
            <a:off x="496593" y="7183344"/>
            <a:ext cx="122814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rPr lang="en-US" sz="1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6" name="Google Shape;396;p43"/>
          <p:cNvCxnSpPr/>
          <p:nvPr/>
        </p:nvCxnSpPr>
        <p:spPr>
          <a:xfrm>
            <a:off x="628701" y="716982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7" name="Google Shape;397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2" y="7250727"/>
            <a:ext cx="310870" cy="31033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43"/>
          <p:cNvSpPr txBox="1">
            <a:spLocks noGrp="1"/>
          </p:cNvSpPr>
          <p:nvPr>
            <p:ph type="title"/>
          </p:nvPr>
        </p:nvSpPr>
        <p:spPr>
          <a:xfrm>
            <a:off x="526923" y="675863"/>
            <a:ext cx="12578701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swald"/>
              <a:buNone/>
              <a:defRPr sz="36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Red">
  <p:cSld name="Divider - Red">
    <p:bg>
      <p:bgPr>
        <a:solidFill>
          <a:srgbClr val="E51B24"/>
        </a:soli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0" name="Google Shape;400;p44"/>
          <p:cNvCxnSpPr/>
          <p:nvPr/>
        </p:nvCxnSpPr>
        <p:spPr>
          <a:xfrm>
            <a:off x="628701" y="638851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01" name="Google Shape;401;p44"/>
          <p:cNvCxnSpPr/>
          <p:nvPr/>
        </p:nvCxnSpPr>
        <p:spPr>
          <a:xfrm>
            <a:off x="628701" y="129765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402" name="Google Shape;402;p44"/>
          <p:cNvSpPr txBox="1"/>
          <p:nvPr/>
        </p:nvSpPr>
        <p:spPr>
          <a:xfrm>
            <a:off x="496593" y="7183344"/>
            <a:ext cx="122814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rPr lang="en-US" sz="1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3" name="Google Shape;403;p44"/>
          <p:cNvCxnSpPr/>
          <p:nvPr/>
        </p:nvCxnSpPr>
        <p:spPr>
          <a:xfrm>
            <a:off x="628701" y="716982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04" name="Google Shape;404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2" y="7250727"/>
            <a:ext cx="310870" cy="31033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44"/>
          <p:cNvSpPr txBox="1">
            <a:spLocks noGrp="1"/>
          </p:cNvSpPr>
          <p:nvPr>
            <p:ph type="title"/>
          </p:nvPr>
        </p:nvSpPr>
        <p:spPr>
          <a:xfrm>
            <a:off x="526923" y="638852"/>
            <a:ext cx="12578701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&amp;A">
  <p:cSld name="Q&amp;A">
    <p:bg>
      <p:bgPr>
        <a:solidFill>
          <a:srgbClr val="FFDB00"/>
        </a:solid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7" name="Google Shape;407;p45"/>
          <p:cNvCxnSpPr/>
          <p:nvPr/>
        </p:nvCxnSpPr>
        <p:spPr>
          <a:xfrm>
            <a:off x="628701" y="638851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08" name="Google Shape;408;p45"/>
          <p:cNvCxnSpPr/>
          <p:nvPr/>
        </p:nvCxnSpPr>
        <p:spPr>
          <a:xfrm>
            <a:off x="628701" y="129765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409" name="Google Shape;409;p45"/>
          <p:cNvSpPr txBox="1"/>
          <p:nvPr/>
        </p:nvSpPr>
        <p:spPr>
          <a:xfrm>
            <a:off x="496593" y="7183344"/>
            <a:ext cx="122814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rPr lang="en-US" sz="1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0" name="Google Shape;410;p45"/>
          <p:cNvCxnSpPr/>
          <p:nvPr/>
        </p:nvCxnSpPr>
        <p:spPr>
          <a:xfrm>
            <a:off x="628701" y="716982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11" name="Google Shape;411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2" y="7250727"/>
            <a:ext cx="310870" cy="31033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45"/>
          <p:cNvSpPr txBox="1">
            <a:spLocks noGrp="1"/>
          </p:cNvSpPr>
          <p:nvPr>
            <p:ph type="title"/>
          </p:nvPr>
        </p:nvSpPr>
        <p:spPr>
          <a:xfrm>
            <a:off x="526923" y="638853"/>
            <a:ext cx="12578701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3" name="Google Shape;413;p45"/>
          <p:cNvSpPr txBox="1"/>
          <p:nvPr/>
        </p:nvSpPr>
        <p:spPr>
          <a:xfrm>
            <a:off x="526923" y="1424406"/>
            <a:ext cx="7064400" cy="14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200" tIns="48575" rIns="97200" bIns="4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Font typeface="Roboto"/>
              <a:buNone/>
            </a:pPr>
            <a:r>
              <a:rPr lang="en-US" sz="91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Q&amp;A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IMAC">
  <p:cSld name="Content: IMAC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21872" y="1655412"/>
            <a:ext cx="6748157" cy="54565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6" name="Google Shape;416;p46"/>
          <p:cNvCxnSpPr/>
          <p:nvPr/>
        </p:nvCxnSpPr>
        <p:spPr>
          <a:xfrm>
            <a:off x="674690" y="675862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417" name="Google Shape;417;p46"/>
          <p:cNvCxnSpPr/>
          <p:nvPr/>
        </p:nvCxnSpPr>
        <p:spPr>
          <a:xfrm>
            <a:off x="674690" y="1297654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418" name="Google Shape;418;p46"/>
          <p:cNvSpPr txBox="1">
            <a:spLocks noGrp="1"/>
          </p:cNvSpPr>
          <p:nvPr>
            <p:ph type="body" idx="1"/>
          </p:nvPr>
        </p:nvSpPr>
        <p:spPr>
          <a:xfrm>
            <a:off x="3832225" y="1919447"/>
            <a:ext cx="6193500" cy="35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MAC Book Pro">
  <p:cSld name="Content: MAC Book Pro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69465" y="1656281"/>
            <a:ext cx="7763767" cy="544851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1" name="Google Shape;421;p47"/>
          <p:cNvCxnSpPr/>
          <p:nvPr/>
        </p:nvCxnSpPr>
        <p:spPr>
          <a:xfrm>
            <a:off x="674690" y="675862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422" name="Google Shape;422;p47"/>
          <p:cNvCxnSpPr/>
          <p:nvPr/>
        </p:nvCxnSpPr>
        <p:spPr>
          <a:xfrm>
            <a:off x="674690" y="1297654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423" name="Google Shape;423;p47"/>
          <p:cNvSpPr txBox="1">
            <a:spLocks noGrp="1"/>
          </p:cNvSpPr>
          <p:nvPr>
            <p:ph type="body" idx="1"/>
          </p:nvPr>
        </p:nvSpPr>
        <p:spPr>
          <a:xfrm>
            <a:off x="3994151" y="1959999"/>
            <a:ext cx="5788500" cy="3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IPad">
  <p:cSld name="Content: IPad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2957" y="1608551"/>
            <a:ext cx="7261496" cy="56583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6" name="Google Shape;426;p48"/>
          <p:cNvCxnSpPr/>
          <p:nvPr/>
        </p:nvCxnSpPr>
        <p:spPr>
          <a:xfrm>
            <a:off x="674690" y="675862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427" name="Google Shape;427;p48"/>
          <p:cNvCxnSpPr/>
          <p:nvPr/>
        </p:nvCxnSpPr>
        <p:spPr>
          <a:xfrm>
            <a:off x="674690" y="1297654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428" name="Google Shape;428;p48"/>
          <p:cNvSpPr txBox="1">
            <a:spLocks noGrp="1"/>
          </p:cNvSpPr>
          <p:nvPr>
            <p:ph type="body" idx="1"/>
          </p:nvPr>
        </p:nvSpPr>
        <p:spPr>
          <a:xfrm>
            <a:off x="4061621" y="2230344"/>
            <a:ext cx="5775600" cy="43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Smart Phones">
  <p:cSld name="Content: Smart Phones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9501" y="1398187"/>
            <a:ext cx="4289731" cy="6417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65700" y="1459862"/>
            <a:ext cx="3920397" cy="581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4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40812" y="1446345"/>
            <a:ext cx="3163633" cy="58006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3" name="Google Shape;433;p49"/>
          <p:cNvCxnSpPr/>
          <p:nvPr/>
        </p:nvCxnSpPr>
        <p:spPr>
          <a:xfrm>
            <a:off x="674690" y="675862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434" name="Google Shape;434;p49"/>
          <p:cNvCxnSpPr/>
          <p:nvPr/>
        </p:nvCxnSpPr>
        <p:spPr>
          <a:xfrm>
            <a:off x="674690" y="1297654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435" name="Google Shape;435;p49"/>
          <p:cNvSpPr/>
          <p:nvPr/>
        </p:nvSpPr>
        <p:spPr>
          <a:xfrm>
            <a:off x="6004722" y="4082202"/>
            <a:ext cx="18147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0350" tIns="40350" rIns="40350" bIns="403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Drag an object here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9"/>
          <p:cNvSpPr/>
          <p:nvPr/>
        </p:nvSpPr>
        <p:spPr>
          <a:xfrm>
            <a:off x="9755982" y="4082202"/>
            <a:ext cx="18147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0350" tIns="40350" rIns="40350" bIns="403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Drag an object here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49"/>
          <p:cNvSpPr txBox="1">
            <a:spLocks noGrp="1"/>
          </p:cNvSpPr>
          <p:nvPr>
            <p:ph type="body" idx="1"/>
          </p:nvPr>
        </p:nvSpPr>
        <p:spPr>
          <a:xfrm>
            <a:off x="1956596" y="2108689"/>
            <a:ext cx="2456100" cy="42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ORS/SHAPES">
  <p:cSld name="COLORS/SHAPES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0"/>
          <p:cNvSpPr txBox="1">
            <a:spLocks noGrp="1"/>
          </p:cNvSpPr>
          <p:nvPr>
            <p:ph type="title"/>
          </p:nvPr>
        </p:nvSpPr>
        <p:spPr>
          <a:xfrm>
            <a:off x="483971" y="782115"/>
            <a:ext cx="12704700" cy="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0" name="Google Shape;440;p50"/>
          <p:cNvSpPr/>
          <p:nvPr/>
        </p:nvSpPr>
        <p:spPr>
          <a:xfrm>
            <a:off x="713699" y="1634872"/>
            <a:ext cx="1945800" cy="1945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BLACK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Georgia"/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000000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50"/>
          <p:cNvSpPr/>
          <p:nvPr/>
        </p:nvSpPr>
        <p:spPr>
          <a:xfrm>
            <a:off x="2860232" y="1634872"/>
            <a:ext cx="1945800" cy="194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WHITE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eorgia"/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255/255/255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FFFFFF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-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50"/>
          <p:cNvSpPr/>
          <p:nvPr/>
        </p:nvSpPr>
        <p:spPr>
          <a:xfrm>
            <a:off x="5006766" y="1634872"/>
            <a:ext cx="1945800" cy="1945800"/>
          </a:xfrm>
          <a:prstGeom prst="rect">
            <a:avLst/>
          </a:prstGeom>
          <a:solidFill>
            <a:srgbClr val="E51B24"/>
          </a:solidFill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RED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Georgia"/>
              <a:buNone/>
            </a:pPr>
            <a:r>
              <a:rPr lang="en-US" sz="15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000000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50"/>
          <p:cNvSpPr/>
          <p:nvPr/>
        </p:nvSpPr>
        <p:spPr>
          <a:xfrm>
            <a:off x="713698" y="3737923"/>
            <a:ext cx="1515600" cy="15156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YELLOW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000000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50"/>
          <p:cNvSpPr/>
          <p:nvPr/>
        </p:nvSpPr>
        <p:spPr>
          <a:xfrm>
            <a:off x="2412094" y="3737923"/>
            <a:ext cx="1515600" cy="1515600"/>
          </a:xfrm>
          <a:prstGeom prst="rect">
            <a:avLst/>
          </a:prstGeom>
          <a:solidFill>
            <a:srgbClr val="85E8DA"/>
          </a:solidFill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MINT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85e8da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50"/>
          <p:cNvSpPr/>
          <p:nvPr/>
        </p:nvSpPr>
        <p:spPr>
          <a:xfrm>
            <a:off x="4110488" y="3737923"/>
            <a:ext cx="1515600" cy="1515600"/>
          </a:xfrm>
          <a:prstGeom prst="rect">
            <a:avLst/>
          </a:prstGeom>
          <a:solidFill>
            <a:srgbClr val="1ECAC7"/>
          </a:solidFill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TEAL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1ecac7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50"/>
          <p:cNvSpPr/>
          <p:nvPr/>
        </p:nvSpPr>
        <p:spPr>
          <a:xfrm>
            <a:off x="713716" y="5435619"/>
            <a:ext cx="1515600" cy="1515600"/>
          </a:xfrm>
          <a:prstGeom prst="rect">
            <a:avLst/>
          </a:prstGeom>
          <a:solidFill>
            <a:srgbClr val="FFAEC2"/>
          </a:solidFill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PINK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ffaec2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50"/>
          <p:cNvSpPr/>
          <p:nvPr/>
        </p:nvSpPr>
        <p:spPr>
          <a:xfrm>
            <a:off x="2412113" y="5435619"/>
            <a:ext cx="1515600" cy="1515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LIGHT GREY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HEX eaeaea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50"/>
          <p:cNvSpPr/>
          <p:nvPr/>
        </p:nvSpPr>
        <p:spPr>
          <a:xfrm>
            <a:off x="5808882" y="3737923"/>
            <a:ext cx="1515600" cy="1515600"/>
          </a:xfrm>
          <a:prstGeom prst="rect">
            <a:avLst/>
          </a:prstGeom>
          <a:solidFill>
            <a:srgbClr val="7A1743"/>
          </a:solidFill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BURGUNDY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7a1743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50"/>
          <p:cNvSpPr/>
          <p:nvPr/>
        </p:nvSpPr>
        <p:spPr>
          <a:xfrm>
            <a:off x="4110505" y="5435619"/>
            <a:ext cx="1515600" cy="1515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137750" tIns="137750" rIns="137750" bIns="1377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swald"/>
              <a:buNone/>
            </a:pPr>
            <a:r>
              <a:rPr lang="en-US" sz="15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DARK GREY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--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CMYK 0/0/0/100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RGB 0/0/0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HEX 333333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PMS Process Black C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0" name="Google Shape;450;p50"/>
          <p:cNvGrpSpPr/>
          <p:nvPr/>
        </p:nvGrpSpPr>
        <p:grpSpPr>
          <a:xfrm>
            <a:off x="9360002" y="1749993"/>
            <a:ext cx="2779887" cy="2887127"/>
            <a:chOff x="1020750" y="2355030"/>
            <a:chExt cx="1839645" cy="1910613"/>
          </a:xfrm>
        </p:grpSpPr>
        <p:sp>
          <p:nvSpPr>
            <p:cNvPr id="451" name="Google Shape;451;p50"/>
            <p:cNvSpPr/>
            <p:nvPr/>
          </p:nvSpPr>
          <p:spPr>
            <a:xfrm>
              <a:off x="1020750" y="2355030"/>
              <a:ext cx="1822500" cy="1902000"/>
            </a:xfrm>
            <a:prstGeom prst="rect">
              <a:avLst/>
            </a:prstGeom>
            <a:solidFill>
              <a:srgbClr val="FFDB00"/>
            </a:solidFill>
            <a:ln>
              <a:noFill/>
            </a:ln>
          </p:spPr>
          <p:txBody>
            <a:bodyPr spcFirstLastPara="1" wrap="square" lIns="97200" tIns="97200" rIns="97200" bIns="972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Oswald"/>
                <a:buNone/>
              </a:pPr>
              <a:r>
                <a:rPr lang="en-US" sz="2100" b="1" i="0" u="none" strike="noStrike" cap="none">
                  <a:solidFill>
                    <a:srgbClr val="000000"/>
                  </a:solidFill>
                  <a:latin typeface="Oswald"/>
                  <a:ea typeface="Oswald"/>
                  <a:cs typeface="Oswald"/>
                  <a:sym typeface="Oswald"/>
                </a:rPr>
                <a:t>INSERT TERM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endParaRPr sz="9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-US" sz="2100" b="0" i="0" u="none" strike="noStrike" cap="none">
                  <a:solidFill>
                    <a:srgbClr val="000000"/>
                  </a:solidFill>
                  <a:latin typeface="Georgia"/>
                  <a:ea typeface="Georgia"/>
                  <a:cs typeface="Georgia"/>
                  <a:sym typeface="Georgia"/>
                </a:rPr>
                <a:t>Ipsum dolor sit amet...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grpSp>
          <p:nvGrpSpPr>
            <p:cNvPr id="452" name="Google Shape;452;p50"/>
            <p:cNvGrpSpPr/>
            <p:nvPr/>
          </p:nvGrpSpPr>
          <p:grpSpPr>
            <a:xfrm>
              <a:off x="2584713" y="3989961"/>
              <a:ext cx="275682" cy="275682"/>
              <a:chOff x="2893512" y="3993856"/>
              <a:chExt cx="275682" cy="275682"/>
            </a:xfrm>
          </p:grpSpPr>
          <p:sp>
            <p:nvSpPr>
              <p:cNvPr id="453" name="Google Shape;453;p50"/>
              <p:cNvSpPr/>
              <p:nvPr/>
            </p:nvSpPr>
            <p:spPr>
              <a:xfrm rot="-5400000">
                <a:off x="2893512" y="3999838"/>
                <a:ext cx="269700" cy="269700"/>
              </a:xfrm>
              <a:prstGeom prst="rtTriangl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7200" tIns="97200" rIns="97200" bIns="97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endParaRPr sz="2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50"/>
              <p:cNvSpPr/>
              <p:nvPr/>
            </p:nvSpPr>
            <p:spPr>
              <a:xfrm rot="5400000">
                <a:off x="2899494" y="3993856"/>
                <a:ext cx="269700" cy="269700"/>
              </a:xfrm>
              <a:prstGeom prst="rtTriangle">
                <a:avLst/>
              </a:prstGeom>
              <a:solidFill>
                <a:srgbClr val="FFFFFF">
                  <a:alpha val="50588"/>
                </a:srgbClr>
              </a:solidFill>
              <a:ln>
                <a:noFill/>
              </a:ln>
            </p:spPr>
            <p:txBody>
              <a:bodyPr spcFirstLastPara="1" wrap="square" lIns="97200" tIns="97200" rIns="97200" bIns="97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100"/>
                  <a:buFont typeface="Arial"/>
                  <a:buNone/>
                </a:pPr>
                <a:endParaRPr sz="2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55" name="Google Shape;455;p50"/>
          <p:cNvGrpSpPr/>
          <p:nvPr/>
        </p:nvGrpSpPr>
        <p:grpSpPr>
          <a:xfrm>
            <a:off x="8903028" y="4772039"/>
            <a:ext cx="3693733" cy="2294188"/>
            <a:chOff x="5540475" y="1141525"/>
            <a:chExt cx="2444400" cy="1518224"/>
          </a:xfrm>
        </p:grpSpPr>
        <p:sp>
          <p:nvSpPr>
            <p:cNvPr id="456" name="Google Shape;456;p50"/>
            <p:cNvSpPr/>
            <p:nvPr/>
          </p:nvSpPr>
          <p:spPr>
            <a:xfrm>
              <a:off x="5540475" y="1141525"/>
              <a:ext cx="2444400" cy="1324200"/>
            </a:xfrm>
            <a:prstGeom prst="roundRect">
              <a:avLst>
                <a:gd name="adj" fmla="val 16667"/>
              </a:avLst>
            </a:prstGeom>
            <a:solidFill>
              <a:srgbClr val="E51B24"/>
            </a:solidFill>
            <a:ln>
              <a:noFill/>
            </a:ln>
          </p:spPr>
          <p:txBody>
            <a:bodyPr spcFirstLastPara="1" wrap="square" lIns="97200" tIns="97200" rIns="97200" bIns="97200" anchor="t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Georgia"/>
                <a:buNone/>
              </a:pPr>
              <a:r>
                <a:rPr lang="en-US" sz="1800" b="0" i="0" u="none" strike="noStrike" cap="none">
                  <a:solidFill>
                    <a:srgbClr val="FFFFFF"/>
                  </a:solidFill>
                  <a:latin typeface="Georgia"/>
                  <a:ea typeface="Georgia"/>
                  <a:cs typeface="Georgia"/>
                  <a:sym typeface="Georgia"/>
                </a:rPr>
                <a:t>Ipsum dolor sit amet...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50"/>
            <p:cNvSpPr/>
            <p:nvPr/>
          </p:nvSpPr>
          <p:spPr>
            <a:xfrm rot="10800000">
              <a:off x="6647474" y="2390949"/>
              <a:ext cx="230400" cy="268800"/>
            </a:xfrm>
            <a:prstGeom prst="triangle">
              <a:avLst>
                <a:gd name="adj" fmla="val 50000"/>
              </a:avLst>
            </a:prstGeom>
            <a:solidFill>
              <a:srgbClr val="E51B24"/>
            </a:solidFill>
            <a:ln>
              <a:noFill/>
            </a:ln>
          </p:spPr>
          <p:txBody>
            <a:bodyPr spcFirstLastPara="1" wrap="square" lIns="97200" tIns="97200" rIns="97200" bIns="97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med">
    <p:fade thruBlk="1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llouts">
  <p:cSld name="Callouts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9" name="Google Shape;459;p51"/>
          <p:cNvCxnSpPr/>
          <p:nvPr/>
        </p:nvCxnSpPr>
        <p:spPr>
          <a:xfrm>
            <a:off x="674690" y="675862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460" name="Google Shape;460;p51"/>
          <p:cNvCxnSpPr/>
          <p:nvPr/>
        </p:nvCxnSpPr>
        <p:spPr>
          <a:xfrm>
            <a:off x="674690" y="1297654"/>
            <a:ext cx="12468000" cy="0"/>
          </a:xfrm>
          <a:prstGeom prst="straightConnector1">
            <a:avLst/>
          </a:prstGeom>
          <a:noFill/>
          <a:ln>
            <a:noFill/>
          </a:ln>
        </p:spPr>
      </p:cxnSp>
      <p:grpSp>
        <p:nvGrpSpPr>
          <p:cNvPr id="461" name="Google Shape;461;p51"/>
          <p:cNvGrpSpPr/>
          <p:nvPr/>
        </p:nvGrpSpPr>
        <p:grpSpPr>
          <a:xfrm>
            <a:off x="674689" y="1946481"/>
            <a:ext cx="1349015" cy="1351300"/>
            <a:chOff x="0" y="0"/>
            <a:chExt cx="1269661" cy="1269661"/>
          </a:xfrm>
        </p:grpSpPr>
        <p:pic>
          <p:nvPicPr>
            <p:cNvPr id="462" name="Google Shape;462;p5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3" name="Google Shape;463;p51"/>
            <p:cNvSpPr/>
            <p:nvPr/>
          </p:nvSpPr>
          <p:spPr>
            <a:xfrm>
              <a:off x="88900" y="3352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20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20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4" name="Google Shape;464;p51"/>
          <p:cNvGrpSpPr/>
          <p:nvPr/>
        </p:nvGrpSpPr>
        <p:grpSpPr>
          <a:xfrm>
            <a:off x="2293939" y="1946481"/>
            <a:ext cx="1349015" cy="1351300"/>
            <a:chOff x="0" y="0"/>
            <a:chExt cx="1269661" cy="1269661"/>
          </a:xfrm>
        </p:grpSpPr>
        <p:pic>
          <p:nvPicPr>
            <p:cNvPr id="465" name="Google Shape;465;p5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6" name="Google Shape;466;p51"/>
            <p:cNvSpPr/>
            <p:nvPr/>
          </p:nvSpPr>
          <p:spPr>
            <a:xfrm>
              <a:off x="101600" y="3479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7" name="Google Shape;467;p51"/>
          <p:cNvGrpSpPr/>
          <p:nvPr/>
        </p:nvGrpSpPr>
        <p:grpSpPr>
          <a:xfrm>
            <a:off x="674689" y="3555032"/>
            <a:ext cx="1349015" cy="1351300"/>
            <a:chOff x="0" y="0"/>
            <a:chExt cx="1269661" cy="1269661"/>
          </a:xfrm>
        </p:grpSpPr>
        <p:pic>
          <p:nvPicPr>
            <p:cNvPr id="468" name="Google Shape;468;p5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9" name="Google Shape;469;p51"/>
            <p:cNvSpPr/>
            <p:nvPr/>
          </p:nvSpPr>
          <p:spPr>
            <a:xfrm>
              <a:off x="88900" y="3225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0" name="Google Shape;470;p51"/>
          <p:cNvGrpSpPr/>
          <p:nvPr/>
        </p:nvGrpSpPr>
        <p:grpSpPr>
          <a:xfrm>
            <a:off x="2293939" y="3555032"/>
            <a:ext cx="1349015" cy="1351300"/>
            <a:chOff x="0" y="0"/>
            <a:chExt cx="1269661" cy="1269661"/>
          </a:xfrm>
        </p:grpSpPr>
        <p:pic>
          <p:nvPicPr>
            <p:cNvPr id="471" name="Google Shape;471;p5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2" name="Google Shape;472;p51"/>
            <p:cNvSpPr/>
            <p:nvPr/>
          </p:nvSpPr>
          <p:spPr>
            <a:xfrm>
              <a:off x="101600" y="3352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3" name="Google Shape;473;p51"/>
          <p:cNvGrpSpPr/>
          <p:nvPr/>
        </p:nvGrpSpPr>
        <p:grpSpPr>
          <a:xfrm>
            <a:off x="674689" y="5190615"/>
            <a:ext cx="1349015" cy="1351300"/>
            <a:chOff x="0" y="0"/>
            <a:chExt cx="1269661" cy="1269661"/>
          </a:xfrm>
        </p:grpSpPr>
        <p:pic>
          <p:nvPicPr>
            <p:cNvPr id="474" name="Google Shape;474;p51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5" name="Google Shape;475;p51"/>
            <p:cNvSpPr/>
            <p:nvPr/>
          </p:nvSpPr>
          <p:spPr>
            <a:xfrm>
              <a:off x="88900" y="3225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6" name="Google Shape;476;p51"/>
          <p:cNvGrpSpPr/>
          <p:nvPr/>
        </p:nvGrpSpPr>
        <p:grpSpPr>
          <a:xfrm>
            <a:off x="2293939" y="5190615"/>
            <a:ext cx="1349015" cy="1351300"/>
            <a:chOff x="0" y="0"/>
            <a:chExt cx="1269661" cy="1269661"/>
          </a:xfrm>
        </p:grpSpPr>
        <p:pic>
          <p:nvPicPr>
            <p:cNvPr id="477" name="Google Shape;477;p51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0" y="0"/>
              <a:ext cx="1269661" cy="12696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8" name="Google Shape;478;p51"/>
            <p:cNvSpPr/>
            <p:nvPr/>
          </p:nvSpPr>
          <p:spPr>
            <a:xfrm>
              <a:off x="101600" y="335279"/>
              <a:ext cx="1079400" cy="67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STICKER</a:t>
              </a:r>
              <a:b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9" name="Google Shape;479;p51"/>
          <p:cNvSpPr/>
          <p:nvPr/>
        </p:nvSpPr>
        <p:spPr>
          <a:xfrm>
            <a:off x="9340205" y="1946481"/>
            <a:ext cx="3438600" cy="2163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0633" y="0"/>
                </a:moveTo>
                <a:cubicBezTo>
                  <a:pt x="15433" y="0"/>
                  <a:pt x="11216" y="6716"/>
                  <a:pt x="11216" y="15000"/>
                </a:cubicBezTo>
                <a:lnTo>
                  <a:pt x="11216" y="28966"/>
                </a:lnTo>
                <a:lnTo>
                  <a:pt x="0" y="37572"/>
                </a:lnTo>
                <a:lnTo>
                  <a:pt x="11216" y="46172"/>
                </a:lnTo>
                <a:lnTo>
                  <a:pt x="11216" y="105000"/>
                </a:lnTo>
                <a:cubicBezTo>
                  <a:pt x="11216" y="113283"/>
                  <a:pt x="15433" y="120000"/>
                  <a:pt x="20633" y="120000"/>
                </a:cubicBezTo>
                <a:lnTo>
                  <a:pt x="110583" y="120000"/>
                </a:lnTo>
                <a:cubicBezTo>
                  <a:pt x="115783" y="120000"/>
                  <a:pt x="120000" y="113283"/>
                  <a:pt x="120000" y="105000"/>
                </a:cubicBezTo>
                <a:lnTo>
                  <a:pt x="120000" y="15000"/>
                </a:lnTo>
                <a:cubicBezTo>
                  <a:pt x="120000" y="6716"/>
                  <a:pt x="115783" y="0"/>
                  <a:pt x="110583" y="0"/>
                </a:cubicBezTo>
                <a:lnTo>
                  <a:pt x="20633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296000" tIns="296000" rIns="296000" bIns="296000" anchor="t" anchorCtr="0">
            <a:noAutofit/>
          </a:bodyPr>
          <a:lstStyle/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quote here. Vestibulum suscipit augue a erat tristique sollicitudin. Donec sit amet neque arcu. Vestibulum at rhoncus neque. Vivamus eget vulputate purus. Curabitur venenatis, nisi non faucibus fringilla. —John Doe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0" name="Google Shape;480;p51"/>
          <p:cNvGrpSpPr/>
          <p:nvPr/>
        </p:nvGrpSpPr>
        <p:grpSpPr>
          <a:xfrm>
            <a:off x="4304506" y="1946478"/>
            <a:ext cx="2158460" cy="2162117"/>
            <a:chOff x="0" y="0"/>
            <a:chExt cx="2031492" cy="2031492"/>
          </a:xfrm>
        </p:grpSpPr>
        <p:pic>
          <p:nvPicPr>
            <p:cNvPr id="481" name="Google Shape;481;p51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2" name="Google Shape;482;p51"/>
            <p:cNvSpPr/>
            <p:nvPr/>
          </p:nvSpPr>
          <p:spPr>
            <a:xfrm>
              <a:off x="165100" y="152400"/>
              <a:ext cx="16764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51"/>
            <p:cNvSpPr/>
            <p:nvPr/>
          </p:nvSpPr>
          <p:spPr>
            <a:xfrm>
              <a:off x="165100" y="419100"/>
              <a:ext cx="1750200" cy="141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4" name="Google Shape;484;p51"/>
          <p:cNvGrpSpPr/>
          <p:nvPr/>
        </p:nvGrpSpPr>
        <p:grpSpPr>
          <a:xfrm>
            <a:off x="6760370" y="1946478"/>
            <a:ext cx="2158460" cy="2162117"/>
            <a:chOff x="0" y="0"/>
            <a:chExt cx="2031492" cy="2031492"/>
          </a:xfrm>
        </p:grpSpPr>
        <p:pic>
          <p:nvPicPr>
            <p:cNvPr id="485" name="Google Shape;485;p51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6" name="Google Shape;486;p51"/>
            <p:cNvSpPr/>
            <p:nvPr/>
          </p:nvSpPr>
          <p:spPr>
            <a:xfrm>
              <a:off x="177800" y="152400"/>
              <a:ext cx="16764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51"/>
            <p:cNvSpPr/>
            <p:nvPr/>
          </p:nvSpPr>
          <p:spPr>
            <a:xfrm>
              <a:off x="177800" y="419100"/>
              <a:ext cx="1676400" cy="141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8" name="Google Shape;488;p51"/>
          <p:cNvGrpSpPr/>
          <p:nvPr/>
        </p:nvGrpSpPr>
        <p:grpSpPr>
          <a:xfrm>
            <a:off x="4304506" y="4379576"/>
            <a:ext cx="2158460" cy="2162117"/>
            <a:chOff x="0" y="0"/>
            <a:chExt cx="2031492" cy="2031492"/>
          </a:xfrm>
        </p:grpSpPr>
        <p:pic>
          <p:nvPicPr>
            <p:cNvPr id="489" name="Google Shape;489;p51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0" name="Google Shape;490;p51"/>
            <p:cNvSpPr/>
            <p:nvPr/>
          </p:nvSpPr>
          <p:spPr>
            <a:xfrm>
              <a:off x="165100" y="177800"/>
              <a:ext cx="16764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51"/>
            <p:cNvSpPr/>
            <p:nvPr/>
          </p:nvSpPr>
          <p:spPr>
            <a:xfrm>
              <a:off x="165100" y="444500"/>
              <a:ext cx="1676400" cy="141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2" name="Google Shape;492;p51"/>
          <p:cNvGrpSpPr/>
          <p:nvPr/>
        </p:nvGrpSpPr>
        <p:grpSpPr>
          <a:xfrm>
            <a:off x="6760370" y="4379576"/>
            <a:ext cx="2158460" cy="2162117"/>
            <a:chOff x="0" y="0"/>
            <a:chExt cx="2031492" cy="2031492"/>
          </a:xfrm>
        </p:grpSpPr>
        <p:pic>
          <p:nvPicPr>
            <p:cNvPr id="493" name="Google Shape;493;p51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0" y="0"/>
              <a:ext cx="2031492" cy="2031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4" name="Google Shape;494;p51"/>
            <p:cNvSpPr/>
            <p:nvPr/>
          </p:nvSpPr>
          <p:spPr>
            <a:xfrm>
              <a:off x="177800" y="177800"/>
              <a:ext cx="16764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lang="en-US" sz="20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TERM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51"/>
            <p:cNvSpPr/>
            <p:nvPr/>
          </p:nvSpPr>
          <p:spPr>
            <a:xfrm>
              <a:off x="177800" y="444500"/>
              <a:ext cx="1676400" cy="141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Insert glossary definition here. Lorem ipsum dolor sit amet, consectetur adipiscing elit. Vivamus erat leo, volutpat et ultrices eget, faucibus ut</a:t>
              </a:r>
              <a:endParaRPr sz="1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6" name="Google Shape;496;p51"/>
          <p:cNvSpPr/>
          <p:nvPr/>
        </p:nvSpPr>
        <p:spPr>
          <a:xfrm>
            <a:off x="9499638" y="4424448"/>
            <a:ext cx="3539700" cy="2163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0633" y="0"/>
                </a:moveTo>
                <a:cubicBezTo>
                  <a:pt x="15433" y="0"/>
                  <a:pt x="11216" y="6716"/>
                  <a:pt x="11216" y="15000"/>
                </a:cubicBezTo>
                <a:lnTo>
                  <a:pt x="11216" y="28966"/>
                </a:lnTo>
                <a:lnTo>
                  <a:pt x="0" y="37572"/>
                </a:lnTo>
                <a:lnTo>
                  <a:pt x="11216" y="46172"/>
                </a:lnTo>
                <a:lnTo>
                  <a:pt x="11216" y="105000"/>
                </a:lnTo>
                <a:cubicBezTo>
                  <a:pt x="11216" y="113283"/>
                  <a:pt x="15433" y="120000"/>
                  <a:pt x="20633" y="120000"/>
                </a:cubicBezTo>
                <a:lnTo>
                  <a:pt x="110583" y="120000"/>
                </a:lnTo>
                <a:cubicBezTo>
                  <a:pt x="115783" y="120000"/>
                  <a:pt x="120000" y="113283"/>
                  <a:pt x="120000" y="105000"/>
                </a:cubicBezTo>
                <a:lnTo>
                  <a:pt x="120000" y="15000"/>
                </a:lnTo>
                <a:cubicBezTo>
                  <a:pt x="120000" y="6716"/>
                  <a:pt x="115783" y="0"/>
                  <a:pt x="110583" y="0"/>
                </a:cubicBezTo>
                <a:lnTo>
                  <a:pt x="20633" y="0"/>
                </a:lnTo>
                <a:close/>
              </a:path>
            </a:pathLst>
          </a:custGeom>
          <a:solidFill>
            <a:srgbClr val="FFDC00"/>
          </a:solidFill>
          <a:ln>
            <a:noFill/>
          </a:ln>
        </p:spPr>
        <p:txBody>
          <a:bodyPr spcFirstLastPara="1" wrap="square" lIns="296000" tIns="296000" rIns="296000" bIns="296000" anchor="t" anchorCtr="0">
            <a:noAutofit/>
          </a:bodyPr>
          <a:lstStyle/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Insert quote here. 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Vestibulum suscipit augue a erat tristique sollicitudin. Donec sit amet neque arcu. Vestibulum at rhoncus neque. Vivamus eget vulputate purus. Curabitur venenatis, nisi non faucibus fringilla. —John Doe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vity">
  <p:cSld name="Activit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6"/>
          <p:cNvCxnSpPr/>
          <p:nvPr/>
        </p:nvCxnSpPr>
        <p:spPr>
          <a:xfrm>
            <a:off x="674688" y="675861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41" name="Google Shape;41;p6"/>
          <p:cNvCxnSpPr/>
          <p:nvPr/>
        </p:nvCxnSpPr>
        <p:spPr>
          <a:xfrm>
            <a:off x="674688" y="1297653"/>
            <a:ext cx="12468299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42" name="Google Shape;42;p6"/>
          <p:cNvCxnSpPr/>
          <p:nvPr/>
        </p:nvCxnSpPr>
        <p:spPr>
          <a:xfrm rot="10800000" flipH="1">
            <a:off x="4156076" y="5727607"/>
            <a:ext cx="3968400" cy="30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43" name="Google Shape;43;p6"/>
          <p:cNvCxnSpPr/>
          <p:nvPr/>
        </p:nvCxnSpPr>
        <p:spPr>
          <a:xfrm rot="10800000" flipH="1">
            <a:off x="4156076" y="2366064"/>
            <a:ext cx="3968400" cy="30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44" name="Google Shape;44;p6"/>
          <p:cNvSpPr txBox="1"/>
          <p:nvPr/>
        </p:nvSpPr>
        <p:spPr>
          <a:xfrm>
            <a:off x="486437" y="7174474"/>
            <a:ext cx="130968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100" tIns="147100" rIns="147100" bIns="1471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Helvetica Neue"/>
              <a:buNone/>
            </a:pPr>
            <a:r>
              <a:rPr lang="en-US" sz="13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" name="Google Shape;45;p6"/>
          <p:cNvCxnSpPr/>
          <p:nvPr/>
        </p:nvCxnSpPr>
        <p:spPr>
          <a:xfrm>
            <a:off x="628701" y="717447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6" name="Google Shape;4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0" y="7239256"/>
            <a:ext cx="339079" cy="3384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" name="Google Shape;47;p6"/>
          <p:cNvCxnSpPr/>
          <p:nvPr/>
        </p:nvCxnSpPr>
        <p:spPr>
          <a:xfrm>
            <a:off x="628701" y="635066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8" name="Google Shape;48;p6"/>
          <p:cNvCxnSpPr/>
          <p:nvPr/>
        </p:nvCxnSpPr>
        <p:spPr>
          <a:xfrm>
            <a:off x="628701" y="129715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9" name="Google Shape;4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3262" y="3301560"/>
            <a:ext cx="1010275" cy="1010275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6"/>
          <p:cNvSpPr txBox="1"/>
          <p:nvPr/>
        </p:nvSpPr>
        <p:spPr>
          <a:xfrm>
            <a:off x="1016367" y="3480344"/>
            <a:ext cx="12456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125" tIns="97125" rIns="97125" bIns="971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ACTIVITY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" name="Google Shape;51;p6"/>
          <p:cNvSpPr/>
          <p:nvPr/>
        </p:nvSpPr>
        <p:spPr>
          <a:xfrm>
            <a:off x="3276816" y="5349040"/>
            <a:ext cx="39672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DELIVERABLE</a:t>
            </a:r>
            <a:endParaRPr sz="2100" b="1" i="0" u="none" strike="noStrike" cap="non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52" name="Google Shape;52;p6"/>
          <p:cNvCxnSpPr/>
          <p:nvPr/>
        </p:nvCxnSpPr>
        <p:spPr>
          <a:xfrm rot="10800000">
            <a:off x="2654072" y="1871932"/>
            <a:ext cx="0" cy="49524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3" name="Google Shape;53;p6"/>
          <p:cNvSpPr txBox="1">
            <a:spLocks noGrp="1"/>
          </p:cNvSpPr>
          <p:nvPr>
            <p:ph type="body" idx="1"/>
          </p:nvPr>
        </p:nvSpPr>
        <p:spPr>
          <a:xfrm>
            <a:off x="3273675" y="2617730"/>
            <a:ext cx="8526000" cy="23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  <a:defRPr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55600" algn="l" rtl="0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4290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302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  <a:defRPr sz="1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302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  <a:defRPr sz="1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6"/>
          <p:cNvSpPr txBox="1"/>
          <p:nvPr/>
        </p:nvSpPr>
        <p:spPr>
          <a:xfrm>
            <a:off x="3275246" y="2037249"/>
            <a:ext cx="3969900" cy="4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3625" tIns="51800" rIns="103625" bIns="51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Oswald"/>
              <a:buNone/>
            </a:pPr>
            <a:r>
              <a:rPr lang="en-US" sz="2200" b="1" i="0" u="none" strike="noStrike" cap="non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DIRECTIONS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6"/>
          <p:cNvSpPr txBox="1">
            <a:spLocks noGrp="1"/>
          </p:cNvSpPr>
          <p:nvPr>
            <p:ph type="body" idx="2"/>
          </p:nvPr>
        </p:nvSpPr>
        <p:spPr>
          <a:xfrm>
            <a:off x="3663031" y="5603473"/>
            <a:ext cx="81363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228600" algn="l" rtl="0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22860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400" cy="7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528465" y="635064"/>
            <a:ext cx="11917800" cy="7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/>
          <p:nvPr/>
        </p:nvSpPr>
        <p:spPr>
          <a:xfrm>
            <a:off x="486437" y="7174474"/>
            <a:ext cx="130968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7100" tIns="147100" rIns="147100" bIns="1471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Helvetica Neue"/>
              <a:buNone/>
            </a:pPr>
            <a:r>
              <a:rPr lang="en-US" sz="13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" name="Google Shape;60;p7"/>
          <p:cNvCxnSpPr/>
          <p:nvPr/>
        </p:nvCxnSpPr>
        <p:spPr>
          <a:xfrm>
            <a:off x="628701" y="717447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1" name="Google Shape;6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0" y="7239256"/>
            <a:ext cx="339079" cy="3384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" name="Google Shape;62;p7"/>
          <p:cNvCxnSpPr/>
          <p:nvPr/>
        </p:nvCxnSpPr>
        <p:spPr>
          <a:xfrm>
            <a:off x="628701" y="635066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" name="Google Shape;63;p7"/>
          <p:cNvCxnSpPr/>
          <p:nvPr/>
        </p:nvCxnSpPr>
        <p:spPr>
          <a:xfrm>
            <a:off x="628701" y="129715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med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/>
        </p:nvSpPr>
        <p:spPr>
          <a:xfrm>
            <a:off x="486439" y="7174476"/>
            <a:ext cx="130968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850" tIns="146850" rIns="146850" bIns="1468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Helvetica Neue"/>
              <a:buNone/>
            </a:pPr>
            <a:r>
              <a:rPr lang="en-US" sz="13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6" name="Google Shape;66;p8"/>
          <p:cNvCxnSpPr/>
          <p:nvPr/>
        </p:nvCxnSpPr>
        <p:spPr>
          <a:xfrm>
            <a:off x="628703" y="7174474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7" name="Google Shape;6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67643" y="7239258"/>
            <a:ext cx="339079" cy="338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der Rev">
  <p:cSld name="Divder Rev">
    <p:bg>
      <p:bgPr>
        <a:solidFill>
          <a:srgbClr val="000000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9"/>
          <p:cNvCxnSpPr/>
          <p:nvPr/>
        </p:nvCxnSpPr>
        <p:spPr>
          <a:xfrm>
            <a:off x="628701" y="675861"/>
            <a:ext cx="12560400" cy="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0" name="Google Shape;70;p9"/>
          <p:cNvCxnSpPr/>
          <p:nvPr/>
        </p:nvCxnSpPr>
        <p:spPr>
          <a:xfrm>
            <a:off x="628701" y="1297653"/>
            <a:ext cx="12560400" cy="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1" name="Google Shape;71;p9"/>
          <p:cNvSpPr txBox="1"/>
          <p:nvPr/>
        </p:nvSpPr>
        <p:spPr>
          <a:xfrm>
            <a:off x="496593" y="7183343"/>
            <a:ext cx="122811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" name="Google Shape;72;p9"/>
          <p:cNvCxnSpPr/>
          <p:nvPr/>
        </p:nvCxnSpPr>
        <p:spPr>
          <a:xfrm>
            <a:off x="628701" y="716982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3" name="Google Shape;73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2" y="7250727"/>
            <a:ext cx="310330" cy="31033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526923" y="675862"/>
            <a:ext cx="125784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sz="36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Red">
  <p:cSld name="Divider - Red">
    <p:bg>
      <p:bgPr>
        <a:solidFill>
          <a:srgbClr val="E51B24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Google Shape;76;p10"/>
          <p:cNvCxnSpPr/>
          <p:nvPr/>
        </p:nvCxnSpPr>
        <p:spPr>
          <a:xfrm>
            <a:off x="628701" y="638851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7" name="Google Shape;77;p10"/>
          <p:cNvCxnSpPr/>
          <p:nvPr/>
        </p:nvCxnSpPr>
        <p:spPr>
          <a:xfrm>
            <a:off x="628701" y="1297653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8" name="Google Shape;78;p10"/>
          <p:cNvSpPr txBox="1"/>
          <p:nvPr/>
        </p:nvSpPr>
        <p:spPr>
          <a:xfrm>
            <a:off x="496593" y="7183343"/>
            <a:ext cx="122811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875" tIns="137875" rIns="137875" bIns="137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 ASSEMBLY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9" name="Google Shape;79;p10"/>
          <p:cNvCxnSpPr/>
          <p:nvPr/>
        </p:nvCxnSpPr>
        <p:spPr>
          <a:xfrm>
            <a:off x="628701" y="7169829"/>
            <a:ext cx="12560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0" name="Google Shape;80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77742" y="7250727"/>
            <a:ext cx="310330" cy="31033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0"/>
          <p:cNvSpPr txBox="1">
            <a:spLocks noGrp="1"/>
          </p:cNvSpPr>
          <p:nvPr>
            <p:ph type="title"/>
          </p:nvPr>
        </p:nvSpPr>
        <p:spPr>
          <a:xfrm>
            <a:off x="526923" y="638852"/>
            <a:ext cx="125784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26923" y="727407"/>
            <a:ext cx="119178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26923" y="1541994"/>
            <a:ext cx="11917800" cy="4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640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>
            <a:spLocks noGrp="1"/>
          </p:cNvSpPr>
          <p:nvPr>
            <p:ph type="title"/>
          </p:nvPr>
        </p:nvSpPr>
        <p:spPr>
          <a:xfrm>
            <a:off x="526923" y="727408"/>
            <a:ext cx="11917680" cy="596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  <a:defRPr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body" idx="1"/>
          </p:nvPr>
        </p:nvSpPr>
        <p:spPr>
          <a:xfrm>
            <a:off x="526923" y="1541994"/>
            <a:ext cx="11917680" cy="4931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0085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Char char="‣"/>
              <a:defRPr sz="3173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1319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  <a:defRPr sz="272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2554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267"/>
              <a:buFont typeface="Arial"/>
              <a:buChar char="•"/>
              <a:defRPr sz="2267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8139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3725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13"/>
              <a:buFont typeface="Arial"/>
              <a:buChar char="•"/>
              <a:defRPr sz="1812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8139" algn="l" rtl="0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8139" algn="l" rtl="0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8140" algn="l" rtl="0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8140" algn="l" rtl="0">
              <a:lnSpc>
                <a:spcPct val="90000"/>
              </a:lnSpc>
              <a:spcBef>
                <a:spcPts val="567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sz="20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5"/>
          <p:cNvSpPr txBox="1">
            <a:spLocks noGrp="1"/>
          </p:cNvSpPr>
          <p:nvPr>
            <p:ph type="title"/>
          </p:nvPr>
        </p:nvSpPr>
        <p:spPr>
          <a:xfrm>
            <a:off x="526923" y="727408"/>
            <a:ext cx="119178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swald"/>
              <a:buNone/>
              <a:defRPr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35"/>
          <p:cNvSpPr txBox="1">
            <a:spLocks noGrp="1"/>
          </p:cNvSpPr>
          <p:nvPr>
            <p:ph type="body" idx="1"/>
          </p:nvPr>
        </p:nvSpPr>
        <p:spPr>
          <a:xfrm>
            <a:off x="526923" y="1541994"/>
            <a:ext cx="11917800" cy="49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Char char="‣"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005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74650" algn="l" rtl="0">
              <a:lnSpc>
                <a:spcPct val="114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GsfwAb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3.xml"/><Relationship Id="rId5" Type="http://schemas.openxmlformats.org/officeDocument/2006/relationships/hyperlink" Target="http://beginner-sql-tutorial.com/sql-subquery.htm" TargetMode="External"/><Relationship Id="rId4" Type="http://schemas.openxmlformats.org/officeDocument/2006/relationships/hyperlink" Target="https://community.modeanalytics.com/sql/tutorial/sql-subqueries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MsfKjc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2"/>
          <p:cNvSpPr/>
          <p:nvPr/>
        </p:nvSpPr>
        <p:spPr>
          <a:xfrm>
            <a:off x="674689" y="6525525"/>
            <a:ext cx="12468225" cy="917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rgbClr val="E52123"/>
              </a:buClr>
              <a:buSzPts val="2900"/>
              <a:buFont typeface="Georgia"/>
              <a:buNone/>
            </a:pPr>
            <a:r>
              <a:rPr lang="en-US" sz="2900" i="1" dirty="0">
                <a:solidFill>
                  <a:srgbClr val="E52123"/>
                </a:solidFill>
                <a:latin typeface="Georgia"/>
                <a:ea typeface="Georgia"/>
                <a:cs typeface="Georgia"/>
                <a:sym typeface="Georgia"/>
              </a:rPr>
              <a:t>James Larkin – Data Analytics Instructor</a:t>
            </a:r>
            <a:endParaRPr sz="2900" b="0" i="1" u="none" strike="noStrike" cap="none" dirty="0">
              <a:solidFill>
                <a:srgbClr val="EAEAEA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02" name="Google Shape;502;p52"/>
          <p:cNvSpPr/>
          <p:nvPr/>
        </p:nvSpPr>
        <p:spPr>
          <a:xfrm>
            <a:off x="674689" y="1600200"/>
            <a:ext cx="12468225" cy="166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46" marR="0" lvl="0" indent="-474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-US" sz="96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SUBSELECTS </a:t>
            </a:r>
            <a:br>
              <a:rPr lang="en-US" sz="96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en-US" sz="96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IN SQL</a:t>
            </a:r>
            <a:endParaRPr sz="9600" b="1" i="0" u="none" strike="noStrike" cap="non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1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SUBSELECTS: SAMPLE TABLE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66" name="Google Shape;566;p61"/>
          <p:cNvSpPr txBox="1">
            <a:spLocks noGrp="1"/>
          </p:cNvSpPr>
          <p:nvPr>
            <p:ph type="body" idx="1"/>
          </p:nvPr>
        </p:nvSpPr>
        <p:spPr>
          <a:xfrm>
            <a:off x="526924" y="1547925"/>
            <a:ext cx="7493700" cy="48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Let’s use this sample data table to create a subquery.</a:t>
            </a:r>
            <a:b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table is named “T1” (as an alias for: “Table 1”) and contains the total sales by location for each day.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67" name="Google Shape;567;p61"/>
          <p:cNvSpPr/>
          <p:nvPr/>
        </p:nvSpPr>
        <p:spPr>
          <a:xfrm>
            <a:off x="9086825" y="1415964"/>
            <a:ext cx="4018800" cy="54567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p61"/>
          <p:cNvSpPr txBox="1"/>
          <p:nvPr/>
        </p:nvSpPr>
        <p:spPr>
          <a:xfrm>
            <a:off x="10189925" y="1415975"/>
            <a:ext cx="18126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69" name="Google Shape;569;p61"/>
          <p:cNvSpPr txBox="1"/>
          <p:nvPr/>
        </p:nvSpPr>
        <p:spPr>
          <a:xfrm>
            <a:off x="8979875" y="1457575"/>
            <a:ext cx="785400" cy="397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61"/>
          <p:cNvSpPr txBox="1"/>
          <p:nvPr/>
        </p:nvSpPr>
        <p:spPr>
          <a:xfrm>
            <a:off x="9179175" y="1547925"/>
            <a:ext cx="3821700" cy="5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T1</a:t>
            </a:r>
            <a:endParaRPr sz="2400" b="1" i="0" u="none" strike="noStrike" cap="non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62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SYNTAX WALK THROUGH 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76" name="Google Shape;576;p62"/>
          <p:cNvSpPr txBox="1">
            <a:spLocks noGrp="1"/>
          </p:cNvSpPr>
          <p:nvPr>
            <p:ph type="body" idx="1"/>
          </p:nvPr>
        </p:nvSpPr>
        <p:spPr>
          <a:xfrm>
            <a:off x="7093499" y="1569423"/>
            <a:ext cx="6044400" cy="53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18891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/>
              <a:buAutoNum type="arabicPeriod" startAt="2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Select all of the locations.</a:t>
            </a:r>
            <a:endParaRPr sz="20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14311" marR="0" lvl="0" indent="-188911" algn="l" rtl="0">
              <a:lnSpc>
                <a:spcPct val="100000"/>
              </a:lnSpc>
              <a:spcBef>
                <a:spcPts val="98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/>
              <a:buAutoNum type="arabicPeriod" startAt="2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Do a </a:t>
            </a:r>
            <a:r>
              <a:rPr lang="en-US" sz="20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COUNT</a:t>
            </a: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of those locations and rename the result </a:t>
            </a:r>
            <a:r>
              <a:rPr lang="en-US" sz="2000" b="1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Top_Stores</a:t>
            </a: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.</a:t>
            </a:r>
            <a:endParaRPr sz="20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14313" marR="1074673" lvl="0" indent="-188913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/>
              <a:buAutoNum type="arabicPeriod" startAt="2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Filter the results for only stores with more than $150,000 in sales per day.</a:t>
            </a:r>
            <a:endParaRPr sz="20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14311" marR="0" lvl="0" indent="-188911" algn="l" rtl="0">
              <a:lnSpc>
                <a:spcPct val="100000"/>
              </a:lnSpc>
              <a:spcBef>
                <a:spcPts val="98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/>
              <a:buAutoNum type="arabicPeriod" startAt="2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Because there is an aggregation (</a:t>
            </a:r>
            <a:r>
              <a:rPr lang="en-US" sz="20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COUNT</a:t>
            </a: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), there has to be a group based on what is being aggregated (</a:t>
            </a:r>
            <a:r>
              <a:rPr lang="en-US" sz="2000" b="1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location</a:t>
            </a: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).</a:t>
            </a:r>
            <a:endParaRPr sz="20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14311" marR="0" lvl="0" indent="-188911" algn="l" rtl="0">
              <a:lnSpc>
                <a:spcPct val="100000"/>
              </a:lnSpc>
              <a:spcBef>
                <a:spcPts val="98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/>
              <a:buAutoNum type="arabicPeriod" startAt="2"/>
            </a:pPr>
            <a:r>
              <a:rPr lang="en-US" sz="2000" b="1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T1</a:t>
            </a: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is an alias for the results. T1 serves as a temporary table, holding the results of this </a:t>
            </a:r>
            <a:r>
              <a:rPr lang="en-US" sz="20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statement.</a:t>
            </a:r>
            <a:endParaRPr sz="20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586511" marR="532975" lvl="1" indent="-223291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/>
              <a:buAutoNum type="alphaLcPeriod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You can rename the alias whatever you’d like.</a:t>
            </a:r>
            <a:endParaRPr sz="20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77" name="Google Shape;577;p62"/>
          <p:cNvSpPr txBox="1"/>
          <p:nvPr/>
        </p:nvSpPr>
        <p:spPr>
          <a:xfrm>
            <a:off x="679746" y="1569423"/>
            <a:ext cx="6251100" cy="42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/>
              <a:buAutoNum type="arabicPeriod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Review the subquery first: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1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28299" marR="280880" lvl="0" indent="-34599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SELECT location, AVG(Top_Stores) FROM (</a:t>
            </a:r>
            <a:endParaRPr sz="2000" b="0" i="0" u="none" strike="noStrike" cap="non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41363" marR="0" lvl="0" indent="-4761" algn="l" rtl="0">
              <a:lnSpc>
                <a:spcPct val="114000"/>
              </a:lnSpc>
              <a:spcBef>
                <a:spcPts val="62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52123"/>
                </a:solidFill>
                <a:latin typeface="Roboto Mono"/>
                <a:ea typeface="Roboto Mono"/>
                <a:cs typeface="Roboto Mono"/>
                <a:sym typeface="Roboto Mono"/>
              </a:rPr>
              <a:t>SELECT location,</a:t>
            </a:r>
            <a:endParaRPr sz="2000" b="0" i="0" u="none" strike="noStrike" cap="non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41363" marR="814728" lvl="0" indent="-4761" algn="l" rtl="0">
              <a:lnSpc>
                <a:spcPct val="114000"/>
              </a:lnSpc>
              <a:spcBef>
                <a:spcPts val="7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52123"/>
                </a:solidFill>
                <a:latin typeface="Roboto Mono"/>
                <a:ea typeface="Roboto Mono"/>
                <a:cs typeface="Roboto Mono"/>
                <a:sym typeface="Roboto Mono"/>
              </a:rPr>
              <a:t>COUNT(*) as Top_Stores </a:t>
            </a:r>
            <a:br>
              <a:rPr lang="en-US" sz="2000" b="0" i="0" u="none" strike="noStrike" cap="none">
                <a:solidFill>
                  <a:srgbClr val="E5212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000" b="0" i="0" u="none" strike="noStrike" cap="none">
                <a:solidFill>
                  <a:srgbClr val="E52123"/>
                </a:solidFill>
                <a:latin typeface="Roboto Mono"/>
                <a:ea typeface="Roboto Mono"/>
                <a:cs typeface="Roboto Mono"/>
                <a:sym typeface="Roboto Mono"/>
              </a:rPr>
              <a:t>FROM table_1</a:t>
            </a:r>
            <a:endParaRPr sz="2000" b="0" i="0" u="none" strike="noStrike" cap="non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41363" marR="0" lvl="0" indent="-4761" algn="l" rtl="0">
              <a:lnSpc>
                <a:spcPct val="114000"/>
              </a:lnSpc>
              <a:spcBef>
                <a:spcPts val="62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52123"/>
                </a:solidFill>
                <a:latin typeface="Roboto Mono"/>
                <a:ea typeface="Roboto Mono"/>
                <a:cs typeface="Roboto Mono"/>
                <a:sym typeface="Roboto Mono"/>
              </a:rPr>
              <a:t>WHERE sales &gt;150000</a:t>
            </a:r>
            <a:endParaRPr sz="2000" b="0" i="0" u="none" strike="noStrike" cap="non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41363" marR="1476803" lvl="0" indent="-4761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52123"/>
                </a:solidFill>
                <a:latin typeface="Roboto Mono"/>
                <a:ea typeface="Roboto Mono"/>
                <a:cs typeface="Roboto Mono"/>
                <a:sym typeface="Roboto Mono"/>
              </a:rPr>
              <a:t>GROUP BY location</a:t>
            </a:r>
            <a:r>
              <a:rPr lang="en-US" sz="2000" b="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 as T1    </a:t>
            </a:r>
            <a:endParaRPr sz="2000" b="0" i="0" u="none" strike="noStrike" cap="non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396875" marR="1476803" lvl="0" indent="-3175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GROUP BY T1.Location;</a:t>
            </a:r>
            <a:endParaRPr sz="2000" b="0" i="0" u="none" strike="noStrike" cap="non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63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SYNTAX WALK THROUGH 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3" name="Google Shape;583;p63"/>
          <p:cNvSpPr txBox="1">
            <a:spLocks noGrp="1"/>
          </p:cNvSpPr>
          <p:nvPr>
            <p:ph type="body" idx="1"/>
          </p:nvPr>
        </p:nvSpPr>
        <p:spPr>
          <a:xfrm>
            <a:off x="526923" y="1528622"/>
            <a:ext cx="6534277" cy="484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Next, review the SELECT statement that will be reading results from T1: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84" name="Google Shape;584;p63"/>
          <p:cNvSpPr txBox="1"/>
          <p:nvPr/>
        </p:nvSpPr>
        <p:spPr>
          <a:xfrm>
            <a:off x="1041400" y="2798291"/>
            <a:ext cx="5780656" cy="3149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315772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52123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SELECT location, AVG(</a:t>
            </a:r>
            <a:r>
              <a:rPr lang="en-US" sz="2400" b="0" i="0" u="none" strike="noStrike" cap="none" dirty="0" err="1">
                <a:solidFill>
                  <a:srgbClr val="E52123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Top_Stores</a:t>
            </a:r>
            <a:r>
              <a:rPr lang="en-US" sz="2400" b="0" i="0" u="none" strike="noStrike" cap="none" dirty="0">
                <a:solidFill>
                  <a:srgbClr val="E52123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) </a:t>
            </a:r>
            <a:br>
              <a:rPr lang="en-US" sz="2400" b="0" i="0" u="none" strike="noStrike" cap="none" dirty="0">
                <a:solidFill>
                  <a:srgbClr val="E52123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</a:br>
            <a:r>
              <a:rPr lang="en-US" sz="2400" b="0" i="0" u="none" strike="noStrike" cap="none" dirty="0">
                <a:solidFill>
                  <a:srgbClr val="E52123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FROM (</a:t>
            </a:r>
            <a:endParaRPr sz="2400" b="0" i="0" u="none" strike="noStrike" cap="none" dirty="0">
              <a:solidFill>
                <a:schemeClr val="dk1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690563" marR="315772" lvl="0" indent="-4761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SELECT location, COUNT(*)  </a:t>
            </a:r>
            <a:br>
              <a:rPr lang="en-US" sz="2400" b="0" i="0" u="none" strike="noStrike" cap="none" dirty="0">
                <a:solidFill>
                  <a:schemeClr val="dk1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</a:br>
            <a:r>
              <a:rPr lang="en-US" sz="2400" b="0" i="0" u="none" strike="noStrike" cap="none" dirty="0">
                <a:solidFill>
                  <a:schemeClr val="dk1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as 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Top_Stores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FROM table_1</a:t>
            </a:r>
            <a:endParaRPr sz="2400" b="0" i="0" u="none" strike="noStrike" cap="none" dirty="0">
              <a:solidFill>
                <a:srgbClr val="000000"/>
              </a:solidFill>
              <a:latin typeface="Georgia" panose="02040502050405020303" pitchFamily="18" charset="0"/>
              <a:sym typeface="Arial"/>
            </a:endParaRPr>
          </a:p>
          <a:p>
            <a:pPr marL="690563" marR="0" lvl="0" indent="-4761" algn="l" rtl="0">
              <a:lnSpc>
                <a:spcPct val="114000"/>
              </a:lnSpc>
              <a:spcBef>
                <a:spcPts val="618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WHERE sales &gt;150000</a:t>
            </a:r>
            <a:endParaRPr sz="2400" b="0" i="0" u="none" strike="noStrike" cap="none" dirty="0">
              <a:solidFill>
                <a:srgbClr val="000000"/>
              </a:solidFill>
              <a:latin typeface="Georgia" panose="02040502050405020303" pitchFamily="18" charset="0"/>
              <a:sym typeface="Arial"/>
            </a:endParaRPr>
          </a:p>
          <a:p>
            <a:pPr marL="690563" marR="0" lvl="0" indent="-4761" algn="l" rtl="0">
              <a:lnSpc>
                <a:spcPct val="114000"/>
              </a:lnSpc>
              <a:spcBef>
                <a:spcPts val="618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GROUP BY location) as </a:t>
            </a:r>
            <a:r>
              <a:rPr lang="en-US" sz="2400" b="0" i="0" u="none" strike="noStrike" cap="none" dirty="0">
                <a:solidFill>
                  <a:srgbClr val="E52123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T1</a:t>
            </a:r>
            <a:endParaRPr sz="2400" b="0" i="0" u="none" strike="noStrike" cap="none" dirty="0">
              <a:solidFill>
                <a:srgbClr val="E52123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618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E52123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GROUP BY T1.Location;</a:t>
            </a:r>
            <a:endParaRPr sz="2400" b="0" i="0" u="none" strike="noStrike" cap="none" dirty="0">
              <a:solidFill>
                <a:schemeClr val="dk1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585" name="Google Shape;585;p63"/>
          <p:cNvSpPr txBox="1"/>
          <p:nvPr/>
        </p:nvSpPr>
        <p:spPr>
          <a:xfrm>
            <a:off x="7202175" y="1600200"/>
            <a:ext cx="6237600" cy="44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32904" marR="252095" lvl="0" indent="-220204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‣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This selects locations and an average for </a:t>
            </a:r>
            <a:r>
              <a:rPr lang="en-US" sz="24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Top_Stores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which was created in your inner query using the </a:t>
            </a:r>
            <a:r>
              <a:rPr lang="en-US" sz="24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COUNT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function.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32904" marR="494594" lvl="0" indent="-220204" algn="l" rtl="0">
              <a:lnSpc>
                <a:spcPct val="114000"/>
              </a:lnSpc>
              <a:spcBef>
                <a:spcPts val="60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‣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</a:t>
            </a:r>
            <a:r>
              <a:rPr lang="en-US" sz="24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tells us where the information is coming from: the subquery.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32904" marR="35763" lvl="0" indent="-220204" algn="l" rtl="0">
              <a:lnSpc>
                <a:spcPct val="114000"/>
              </a:lnSpc>
              <a:spcBef>
                <a:spcPts val="60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‣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Because there is an aggregation </a:t>
            </a:r>
            <a:r>
              <a:rPr lang="en-US" sz="2400" b="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24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lang="en-US" sz="2400" b="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), 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locations need to be grouped.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32904" marR="6978" lvl="0" indent="-220204" algn="l" rtl="0">
              <a:lnSpc>
                <a:spcPct val="114000"/>
              </a:lnSpc>
              <a:spcBef>
                <a:spcPts val="60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‣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Notice in the </a:t>
            </a:r>
            <a:r>
              <a:rPr lang="en-US" sz="24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lang="en-US" sz="2400" b="1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4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lang="en-US" sz="2400" b="1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that you have to reference the alias </a:t>
            </a:r>
            <a:r>
              <a:rPr lang="en-US" sz="24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T1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64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SUBSELECTS: QUERY TYPES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91" name="Google Shape;591;p64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701" cy="48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 subquery is a </a:t>
            </a:r>
            <a:r>
              <a:rPr lang="en-US" sz="2400" b="1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query within a query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that allows for </a:t>
            </a:r>
            <a:r>
              <a:rPr lang="en-US" sz="2400" b="1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multi-step operations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Subqueries are a common requirement when dealing with layered aggregations, filtering, and creating temporary tables with calculated or categorized columns.</a:t>
            </a:r>
            <a:b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There are </a:t>
            </a:r>
            <a:r>
              <a:rPr lang="en-US" sz="2400" b="1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two types 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of subqueries we’ll be exploring today: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Type 1 allows us to feed the results of one query as additional data for the outer query.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Type 2 allows us to create a filter to test data against using the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operator.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586511" marR="0" lvl="1" indent="-109244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516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59072" marR="0" lvl="0" indent="-72699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935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65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SYNTAX: USING RESULTS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97" name="Google Shape;597;p65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638" cy="484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629800" lvl="0" indent="0" algn="l" rtl="0">
              <a:lnSpc>
                <a:spcPct val="115000"/>
              </a:lnSpc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First, we will use the results of one query as a data source for the outer query by placing the subquery in the </a:t>
            </a:r>
            <a:r>
              <a:rPr lang="en-US" sz="2400" b="1" i="0" u="none" strike="noStrike" cap="none" dirty="0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clause. The syntax generally looks like this:</a:t>
            </a:r>
            <a:b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sz="2400" b="0" i="0" u="none" strike="noStrike" cap="none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29800" lvl="0" indent="457200" algn="l" rtl="0">
              <a:lnSpc>
                <a:spcPct val="115000"/>
              </a:lnSpc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SELECT something FROM (SELECT something else FROM somewhere) AS temp;</a:t>
            </a:r>
            <a:br>
              <a:rPr lang="en-US" sz="24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24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625"/>
              </a:spcBef>
              <a:spcAft>
                <a:spcPts val="0"/>
              </a:spcAft>
              <a:buClr>
                <a:srgbClr val="000000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We supply an entire query between parentheses where we’d normally have a table.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The outer query then treats the results of the inner query as if they were another table.</a:t>
            </a:r>
            <a:endParaRPr sz="24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29800" lvl="0" indent="0" algn="l" rtl="0">
              <a:lnSpc>
                <a:spcPct val="115000"/>
              </a:lnSpc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29800" lvl="0" indent="0" algn="l" rtl="0">
              <a:lnSpc>
                <a:spcPct val="115000"/>
              </a:lnSpc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Each independent </a:t>
            </a:r>
            <a:r>
              <a:rPr lang="en-US" sz="2400" b="1" i="0" u="none" strike="noStrike" cap="none" dirty="0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query can be as complex as is needed.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Give an alias name to the inner query with the </a:t>
            </a:r>
            <a:r>
              <a:rPr lang="en-US" sz="2400" b="1" i="0" u="none" strike="noStrike" cap="none" dirty="0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keyword, even if you never refer to the inner query by this alias.</a:t>
            </a:r>
            <a:endParaRPr sz="24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66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SYNTAX: USING RESULTS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3" name="Google Shape;603;p66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700" cy="48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6977" lvl="0" indent="-381000" algn="l" rtl="0">
              <a:lnSpc>
                <a:spcPct val="11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>
                <a:solidFill>
                  <a:srgbClr val="000000"/>
                </a:solidFill>
              </a:rPr>
              <a:t>Let’s find the average weights of the three types of bicycles in the Adventure Works product portfolio; Touring, Road, and Mountain.</a:t>
            </a:r>
            <a:endParaRPr sz="2400">
              <a:solidFill>
                <a:srgbClr val="000000"/>
              </a:solidFill>
            </a:endParaRPr>
          </a:p>
          <a:p>
            <a:pPr marL="457200" marR="6977" lvl="0" indent="-381000" algn="l" rtl="0">
              <a:lnSpc>
                <a:spcPct val="11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>
                <a:solidFill>
                  <a:srgbClr val="000000"/>
                </a:solidFill>
              </a:rPr>
              <a:t>First, let’s use a CASE statement to categorize the types of bicycles: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34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1096479" lvl="0" indent="0" algn="l" rtl="0">
              <a:lnSpc>
                <a:spcPct val="1109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SELECT p.name, </a:t>
            </a:r>
            <a:endParaRPr sz="2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marR="1096479" lvl="0" indent="0" algn="l" rtl="0">
              <a:lnSpc>
                <a:spcPct val="1109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CASE </a:t>
            </a:r>
            <a:endParaRPr sz="2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marR="1096479" lvl="0" indent="0" algn="l" rtl="0">
              <a:lnSpc>
                <a:spcPct val="1109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	WHEN p.name ILIKE '%Mountain%' THEN 'mountain'</a:t>
            </a:r>
            <a:endParaRPr sz="2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marR="1096479" lvl="0" indent="0" algn="l" rtl="0">
              <a:lnSpc>
                <a:spcPct val="1109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	WHEN p.name ILIKE '%Road%' THEN 'road'</a:t>
            </a:r>
            <a:endParaRPr sz="2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marR="1096479" lvl="0" indent="0" algn="l" rtl="0">
              <a:lnSpc>
                <a:spcPct val="1109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	WHEN p.name ILIKE '%Touring%' THEN 'touring'</a:t>
            </a:r>
            <a:endParaRPr sz="2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marR="1096479" lvl="0" indent="0" algn="l" rtl="0">
              <a:lnSpc>
                <a:spcPct val="1109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	ELSE 'unknown'</a:t>
            </a:r>
            <a:endParaRPr sz="2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marR="1096479" lvl="0" indent="0" algn="l" rtl="0">
              <a:lnSpc>
                <a:spcPct val="1109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END AS type, p.weight</a:t>
            </a:r>
            <a:endParaRPr sz="2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marR="1096479" lvl="0" indent="0" algn="l" rtl="0">
              <a:lnSpc>
                <a:spcPct val="1109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FROM production.product p </a:t>
            </a:r>
            <a:br>
              <a:rPr lang="en-US" sz="2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2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WHERE p.productnumber ILIKE 'BK%';</a:t>
            </a:r>
            <a:endParaRPr sz="2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marR="1096480" lvl="0" indent="0" algn="l" rtl="0">
              <a:lnSpc>
                <a:spcPct val="110900"/>
              </a:lnSpc>
              <a:spcBef>
                <a:spcPts val="0"/>
              </a:spcBef>
              <a:spcAft>
                <a:spcPts val="0"/>
              </a:spcAft>
              <a:buClr>
                <a:srgbClr val="E52123"/>
              </a:buClr>
              <a:buSzPts val="3173"/>
              <a:buFont typeface="Georgia"/>
              <a:buNone/>
            </a:pPr>
            <a:endParaRPr sz="2400">
              <a:solidFill>
                <a:srgbClr val="E5212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259072" marR="0" lvl="0" indent="-57585" algn="l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7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SYNTAX: USING RESULTS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9" name="Google Shape;609;p67"/>
          <p:cNvSpPr txBox="1">
            <a:spLocks noGrp="1"/>
          </p:cNvSpPr>
          <p:nvPr>
            <p:ph type="body" idx="1"/>
          </p:nvPr>
        </p:nvSpPr>
        <p:spPr>
          <a:xfrm>
            <a:off x="526925" y="1547925"/>
            <a:ext cx="12578700" cy="55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Then, </a:t>
            </a:r>
            <a:r>
              <a:rPr lang="en-US" sz="2400"/>
              <a:t>we use a GROUP BY statement to aggregate (AVG) our weights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</a:t>
            </a:r>
            <a:b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SELECT subq.bike_type, ROUND(AVG(subq.weight),2) AS avgweight </a:t>
            </a:r>
            <a:endParaRPr sz="18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FROM(</a:t>
            </a:r>
            <a:endParaRPr sz="18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18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SELECT p.name, </a:t>
            </a:r>
            <a:endParaRPr sz="1800">
              <a:solidFill>
                <a:srgbClr val="FF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		CASE </a:t>
            </a:r>
            <a:endParaRPr sz="1800">
              <a:solidFill>
                <a:srgbClr val="FF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			WHEN p.name ILIKE '%Mountain%' THEN 'mountain'</a:t>
            </a:r>
            <a:endParaRPr sz="1800">
              <a:solidFill>
                <a:srgbClr val="FF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			WHEN p.name ILIKE '%Road%' THEN 'road'</a:t>
            </a:r>
            <a:endParaRPr sz="1800">
              <a:solidFill>
                <a:srgbClr val="FF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			WHEN p.name ILIKE '%Touring%' THEN 'touring'</a:t>
            </a:r>
            <a:endParaRPr sz="1800">
              <a:solidFill>
                <a:srgbClr val="FF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			ELSE 'unknown'</a:t>
            </a:r>
            <a:endParaRPr sz="1800">
              <a:solidFill>
                <a:srgbClr val="FF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		END AS bike_type,</a:t>
            </a:r>
            <a:endParaRPr sz="1800">
              <a:solidFill>
                <a:srgbClr val="FF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		p.weight</a:t>
            </a:r>
            <a:endParaRPr sz="1800">
              <a:solidFill>
                <a:srgbClr val="FF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	FROM production.product AS p</a:t>
            </a:r>
            <a:endParaRPr sz="1800">
              <a:solidFill>
                <a:srgbClr val="FF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	WHERE p.productnumber ILIKE 'BK%'</a:t>
            </a:r>
            <a:endParaRPr sz="1800">
              <a:solidFill>
                <a:srgbClr val="FF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) AS subq</a:t>
            </a:r>
            <a:endParaRPr sz="18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GROUP BY subq.bike_type</a:t>
            </a:r>
            <a:endParaRPr sz="18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ORDER BY avgweight ASC;</a:t>
            </a:r>
            <a:endParaRPr sz="180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29242" marR="6977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marL="729243" marR="6978" lvl="0" indent="-5341" algn="l" rtl="0">
              <a:lnSpc>
                <a:spcPct val="110000"/>
              </a:lnSpc>
              <a:spcBef>
                <a:spcPts val="7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marL="259072" marR="0" lvl="0" indent="-87812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97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68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SYNTAX: CREATING FILTER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15" name="Google Shape;615;p68"/>
          <p:cNvSpPr txBox="1">
            <a:spLocks noGrp="1"/>
          </p:cNvSpPr>
          <p:nvPr>
            <p:ph type="body" idx="1"/>
          </p:nvPr>
        </p:nvSpPr>
        <p:spPr>
          <a:xfrm>
            <a:off x="526923" y="1547921"/>
            <a:ext cx="12401678" cy="531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6978" lvl="0" indent="0" algn="l" rtl="0">
              <a:lnSpc>
                <a:spcPct val="120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second type of subquery allows you to filter the results of one query by the results of another using the </a:t>
            </a:r>
            <a:r>
              <a:rPr lang="en-US" sz="2400" b="1" i="0" u="none" strike="noStrike" cap="none" dirty="0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operator. This type of query looks like:</a:t>
            </a:r>
            <a:b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90563" marR="0" lvl="0" indent="-476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SELECT *</a:t>
            </a:r>
            <a:endParaRPr sz="2400" b="0" i="0" u="none" strike="noStrike" cap="none" dirty="0">
              <a:solidFill>
                <a:srgbClr val="FF0000"/>
              </a:solidFill>
              <a:latin typeface="Georgia" panose="02040502050405020303" pitchFamily="18" charset="0"/>
              <a:sym typeface="Georgia"/>
            </a:endParaRPr>
          </a:p>
          <a:p>
            <a:pPr marL="690563" marR="0" lvl="0" indent="-476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FROM </a:t>
            </a:r>
            <a:r>
              <a:rPr lang="en-US" sz="2400" b="0" i="0" u="none" strike="noStrike" cap="none" dirty="0" err="1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table_one</a:t>
            </a:r>
            <a:endParaRPr sz="2400" b="0" i="0" u="none" strike="noStrike" cap="none" dirty="0">
              <a:solidFill>
                <a:srgbClr val="FF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690563" marR="0" lvl="0" indent="-476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WHERE </a:t>
            </a:r>
            <a:r>
              <a:rPr lang="en-US" sz="2400" b="0" i="0" u="none" strike="noStrike" cap="none" dirty="0" err="1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col_one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IN (SELECT </a:t>
            </a:r>
            <a:r>
              <a:rPr lang="en-US" sz="2400" b="0" i="0" u="none" strike="noStrike" cap="none" dirty="0" err="1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other_val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FROM </a:t>
            </a:r>
            <a:r>
              <a:rPr lang="en-US" sz="2400" b="0" i="0" u="none" strike="noStrike" cap="none" dirty="0" err="1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some_other_table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);</a:t>
            </a:r>
            <a:endParaRPr sz="2400" b="0" i="0" u="none" strike="noStrike" cap="none" dirty="0">
              <a:solidFill>
                <a:srgbClr val="FF0000"/>
              </a:solidFill>
              <a:latin typeface="Georgia" panose="02040502050405020303" pitchFamily="18" charset="0"/>
              <a:sym typeface="Georgia"/>
            </a:endParaRPr>
          </a:p>
          <a:p>
            <a:pPr marL="690563" marR="0" lvl="0" indent="-4761" algn="l" rtl="0">
              <a:lnSpc>
                <a:spcPct val="114000"/>
              </a:lnSpc>
              <a:spcBef>
                <a:spcPts val="1342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 dirty="0">
              <a:solidFill>
                <a:schemeClr val="dk1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457200" marR="6976" lvl="0" indent="-381000" algn="l" rtl="0">
              <a:lnSpc>
                <a:spcPct val="1207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Here, we will be able to filter 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table_one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where the values of 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col_one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exist in the results of our inner subquery. </a:t>
            </a:r>
            <a:endParaRPr sz="24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6978" lvl="0" indent="-381000" algn="l" rtl="0">
              <a:lnSpc>
                <a:spcPct val="120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In this use case, we do 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not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need an alias on the subquery. We also can only call one column in the subquery.</a:t>
            </a:r>
            <a:endParaRPr sz="24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69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SYNTAX WALK THROUGH: CREATING FILTER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21" name="Google Shape;621;p69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638" cy="484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Let’s look at an example: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4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6976" lvl="0" indent="-381000" algn="l" rtl="0">
              <a:lnSpc>
                <a:spcPct val="1209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AutoNum type="arabicPeriod"/>
            </a:pPr>
            <a:r>
              <a:rPr lang="en-US" sz="2400">
                <a:solidFill>
                  <a:srgbClr val="000000"/>
                </a:solidFill>
              </a:rPr>
              <a:t>How many of each type of bicycle has been sold in the history of Adventure Works</a:t>
            </a:r>
            <a:r>
              <a:rPr lang="en-US" sz="2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?</a:t>
            </a:r>
            <a:endParaRPr sz="2400" b="0" i="0" u="none" strike="noStrike" cap="non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6976" lvl="0" indent="-381000" algn="l" rtl="0">
              <a:lnSpc>
                <a:spcPct val="1209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AutoNum type="arabi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Write the query that selects </a:t>
            </a:r>
            <a:r>
              <a:rPr lang="en-US" sz="2400">
                <a:solidFill>
                  <a:srgbClr val="000000"/>
                </a:solidFill>
              </a:rPr>
              <a:t>completed bicycles (ready to ride, fully assembled).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703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739775" marR="0" lvl="0" indent="-3175" algn="l" rtl="0">
              <a:lnSpc>
                <a:spcPct val="100000"/>
              </a:lnSpc>
              <a:spcBef>
                <a:spcPts val="1710"/>
              </a:spcBef>
              <a:spcAft>
                <a:spcPts val="0"/>
              </a:spcAft>
              <a:buClr>
                <a:srgbClr val="000000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SELECT county FROM counties WHERE population &lt; 100000;</a:t>
            </a:r>
            <a:endParaRPr sz="2400" b="0" i="0" u="none" strike="noStrike" cap="non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70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701" cy="7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SYNTAX WALK THROUGH: CREATING FILTER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27" name="Google Shape;627;p70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700" cy="48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Let’s look at an example:</a:t>
            </a:r>
            <a:endParaRPr sz="24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4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6977" lvl="0" indent="-381000" algn="l" rtl="0">
              <a:lnSpc>
                <a:spcPct val="1209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AutoNum type="arabicPeriod"/>
            </a:pPr>
            <a:r>
              <a:rPr lang="en-US" sz="2400" dirty="0">
                <a:solidFill>
                  <a:srgbClr val="000000"/>
                </a:solidFill>
              </a:rPr>
              <a:t>How many of each type of bicycle has been sold in the history of Adventure Works?</a:t>
            </a:r>
            <a:endParaRPr sz="2400" dirty="0">
              <a:solidFill>
                <a:srgbClr val="000000"/>
              </a:solidFill>
            </a:endParaRPr>
          </a:p>
          <a:p>
            <a:pPr marL="457200" marR="6977" lvl="0" indent="-381000" algn="l" rtl="0">
              <a:lnSpc>
                <a:spcPct val="1209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AutoNum type="arabicPeriod"/>
            </a:pPr>
            <a:r>
              <a:rPr lang="en-US" sz="2400" dirty="0">
                <a:solidFill>
                  <a:srgbClr val="000000"/>
                </a:solidFill>
              </a:rPr>
              <a:t>Write the query that selects completed bicycles (ready to ride, fully assembled).</a:t>
            </a:r>
            <a:endParaRPr sz="2400" b="0" i="0" u="none" strike="noStrike" cap="none" dirty="0">
              <a:solidFill>
                <a:srgbClr val="E51B2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39775" marR="0" lvl="0" indent="-3175" algn="l" rtl="0">
              <a:lnSpc>
                <a:spcPct val="100000"/>
              </a:lnSpc>
              <a:spcBef>
                <a:spcPts val="171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E51B24"/>
                </a:solidFill>
                <a:latin typeface="Roboto Mono"/>
                <a:ea typeface="Roboto Mono"/>
                <a:cs typeface="Roboto Mono"/>
                <a:sym typeface="Roboto Mono"/>
              </a:rPr>
              <a:t>SELECT </a:t>
            </a:r>
            <a:r>
              <a:rPr lang="en-US" sz="2400" dirty="0" err="1">
                <a:solidFill>
                  <a:srgbClr val="E51B24"/>
                </a:solidFill>
                <a:latin typeface="Roboto Mono"/>
                <a:ea typeface="Roboto Mono"/>
                <a:cs typeface="Roboto Mono"/>
                <a:sym typeface="Roboto Mono"/>
              </a:rPr>
              <a:t>p.productid</a:t>
            </a:r>
            <a:endParaRPr sz="2400" dirty="0">
              <a:solidFill>
                <a:srgbClr val="E51B2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39775" marR="0" lvl="0" indent="-3175" algn="l" rtl="0">
              <a:lnSpc>
                <a:spcPct val="100000"/>
              </a:lnSpc>
              <a:spcBef>
                <a:spcPts val="171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E51B24"/>
                </a:solidFill>
                <a:latin typeface="Roboto Mono"/>
                <a:ea typeface="Roboto Mono"/>
                <a:cs typeface="Roboto Mono"/>
                <a:sym typeface="Roboto Mono"/>
              </a:rPr>
              <a:t>	FROM </a:t>
            </a:r>
            <a:r>
              <a:rPr lang="en-US" sz="2400" dirty="0" err="1">
                <a:solidFill>
                  <a:srgbClr val="E51B24"/>
                </a:solidFill>
                <a:latin typeface="Roboto Mono"/>
                <a:ea typeface="Roboto Mono"/>
                <a:cs typeface="Roboto Mono"/>
                <a:sym typeface="Roboto Mono"/>
              </a:rPr>
              <a:t>production.product</a:t>
            </a:r>
            <a:r>
              <a:rPr lang="en-US" sz="2400" dirty="0">
                <a:solidFill>
                  <a:srgbClr val="E51B24"/>
                </a:solidFill>
                <a:latin typeface="Roboto Mono"/>
                <a:ea typeface="Roboto Mono"/>
                <a:cs typeface="Roboto Mono"/>
                <a:sym typeface="Roboto Mono"/>
              </a:rPr>
              <a:t> AS p</a:t>
            </a:r>
            <a:endParaRPr sz="2400" dirty="0">
              <a:solidFill>
                <a:srgbClr val="E51B2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39775" marR="0" lvl="0" indent="-3175" algn="l" rtl="0">
              <a:lnSpc>
                <a:spcPct val="100000"/>
              </a:lnSpc>
              <a:spcBef>
                <a:spcPts val="171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E51B24"/>
                </a:solidFill>
                <a:latin typeface="Roboto Mono"/>
                <a:ea typeface="Roboto Mono"/>
                <a:cs typeface="Roboto Mono"/>
                <a:sym typeface="Roboto Mono"/>
              </a:rPr>
              <a:t>	WHERE </a:t>
            </a:r>
            <a:r>
              <a:rPr lang="en-US" sz="2400" dirty="0" err="1">
                <a:solidFill>
                  <a:srgbClr val="E51B24"/>
                </a:solidFill>
                <a:latin typeface="Roboto Mono"/>
                <a:ea typeface="Roboto Mono"/>
                <a:cs typeface="Roboto Mono"/>
                <a:sym typeface="Roboto Mono"/>
              </a:rPr>
              <a:t>p.productnumber</a:t>
            </a:r>
            <a:r>
              <a:rPr lang="en-US" sz="2400" dirty="0">
                <a:solidFill>
                  <a:srgbClr val="E51B24"/>
                </a:solidFill>
                <a:latin typeface="Roboto Mono"/>
                <a:ea typeface="Roboto Mono"/>
                <a:cs typeface="Roboto Mono"/>
                <a:sym typeface="Roboto Mono"/>
              </a:rPr>
              <a:t> ILIKE 'BK%';</a:t>
            </a:r>
            <a:endParaRPr sz="2400" dirty="0">
              <a:solidFill>
                <a:srgbClr val="E51B2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736600" marR="0" lvl="0" indent="0" algn="l" rtl="0">
              <a:lnSpc>
                <a:spcPct val="100000"/>
              </a:lnSpc>
              <a:spcBef>
                <a:spcPts val="1710"/>
              </a:spcBef>
              <a:spcAft>
                <a:spcPts val="0"/>
              </a:spcAft>
              <a:buClr>
                <a:srgbClr val="000000"/>
              </a:buClr>
              <a:buSzPts val="3173"/>
              <a:buFont typeface="Georgia"/>
              <a:buNone/>
            </a:pPr>
            <a:endParaRPr sz="2400" dirty="0">
              <a:solidFill>
                <a:srgbClr val="E51B2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3"/>
          <p:cNvSpPr txBox="1"/>
          <p:nvPr/>
        </p:nvSpPr>
        <p:spPr>
          <a:xfrm>
            <a:off x="657735" y="1610344"/>
            <a:ext cx="119255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46" marR="0" lvl="0" indent="-474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LIGHTNING ROUND REVIEW</a:t>
            </a:r>
            <a:endParaRPr sz="5400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8" name="Google Shape;508;p53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AGGREGATING DATA WITH SQL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9" name="Google Shape;509;p53"/>
          <p:cNvSpPr txBox="1">
            <a:spLocks noGrp="1"/>
          </p:cNvSpPr>
          <p:nvPr>
            <p:ph type="body" idx="1"/>
          </p:nvPr>
        </p:nvSpPr>
        <p:spPr>
          <a:xfrm>
            <a:off x="526923" y="2682016"/>
            <a:ext cx="12578638" cy="3711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What is a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? How is it different from a blank?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Name ways that you can modify a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How are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CASE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statements used? Can they be useful with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NULLs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?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Which operation will return an error condition when it encounters a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field?</a:t>
            </a:r>
            <a:endParaRPr sz="3173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71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SYNTAX WALK THROUGH: CREATING FILTER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33" name="Google Shape;633;p71"/>
          <p:cNvSpPr txBox="1">
            <a:spLocks noGrp="1"/>
          </p:cNvSpPr>
          <p:nvPr>
            <p:ph type="body" idx="1"/>
          </p:nvPr>
        </p:nvSpPr>
        <p:spPr>
          <a:xfrm>
            <a:off x="646950" y="1415975"/>
            <a:ext cx="12458700" cy="53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Then, insert it into the outer query’s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clause: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172720" marR="0" lvl="0" indent="0" algn="l" rtl="0">
              <a:lnSpc>
                <a:spcPct val="94000"/>
              </a:lnSpc>
              <a:spcBef>
                <a:spcPts val="1039"/>
              </a:spcBef>
              <a:spcAft>
                <a:spcPts val="0"/>
              </a:spcAft>
              <a:buClr>
                <a:schemeClr val="dk1"/>
              </a:buClr>
              <a:buSzPts val="2720"/>
              <a:buFont typeface="Georgia"/>
              <a:buNone/>
            </a:pP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4675" marR="1589330" lvl="0" indent="-3175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Roboto Mono"/>
                <a:ea typeface="Roboto Mono"/>
                <a:cs typeface="Roboto Mono"/>
                <a:sym typeface="Roboto Mono"/>
              </a:rPr>
              <a:t>SELECT p.name, od.productid, SUM(od.orderqty) as qtyordered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Roboto Mono"/>
                <a:ea typeface="Roboto Mono"/>
                <a:cs typeface="Roboto Mono"/>
                <a:sym typeface="Roboto Mono"/>
              </a:rPr>
              <a:t>FROM sales.salesorderdetail AS od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Roboto Mono"/>
                <a:ea typeface="Roboto Mono"/>
                <a:cs typeface="Roboto Mono"/>
                <a:sym typeface="Roboto Mono"/>
              </a:rPr>
              <a:t>LEFT JOIN production.product AS p 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Roboto Mono"/>
                <a:ea typeface="Roboto Mono"/>
                <a:cs typeface="Roboto Mono"/>
                <a:sym typeface="Roboto Mono"/>
              </a:rPr>
              <a:t>ON p.productid = od.productid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Roboto Mono"/>
                <a:ea typeface="Roboto Mono"/>
                <a:cs typeface="Roboto Mono"/>
                <a:sym typeface="Roboto Mono"/>
              </a:rPr>
              <a:t>WHERE od.productid IN (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14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SELECT p.productid</a:t>
            </a:r>
            <a:endParaRPr sz="14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	FROM production.product AS p</a:t>
            </a:r>
            <a:endParaRPr sz="14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	WHERE p.productnumber ILIKE 'BK%')</a:t>
            </a:r>
            <a:endParaRPr sz="14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Roboto Mono"/>
                <a:ea typeface="Roboto Mono"/>
                <a:cs typeface="Roboto Mono"/>
                <a:sym typeface="Roboto Mono"/>
              </a:rPr>
              <a:t>GROUP BY p.name, od.productid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Roboto Mono"/>
                <a:ea typeface="Roboto Mono"/>
                <a:cs typeface="Roboto Mono"/>
                <a:sym typeface="Roboto Mono"/>
              </a:rPr>
              <a:t>ORDER BY qtyordered DESC;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0" marR="6976" lvl="0" indent="0" algn="l" rtl="0">
              <a:lnSpc>
                <a:spcPct val="1009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Here, the inner query must </a:t>
            </a:r>
            <a:r>
              <a:rPr lang="en-US" sz="2400" b="1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only 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return one column for an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filter. Consider that the inner query is </a:t>
            </a:r>
            <a:r>
              <a:rPr lang="en-US" sz="2400" b="0" i="1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building an array of values 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that are then substituted into the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clause in the outer loop.</a:t>
            </a:r>
            <a:b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72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701" cy="7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SYNTAX: CREATING FILTER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39" name="Google Shape;639;p72"/>
          <p:cNvSpPr txBox="1">
            <a:spLocks noGrp="1"/>
          </p:cNvSpPr>
          <p:nvPr>
            <p:ph type="body" idx="1"/>
          </p:nvPr>
        </p:nvSpPr>
        <p:spPr>
          <a:xfrm>
            <a:off x="644775" y="1547925"/>
            <a:ext cx="12283801" cy="5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6976" lvl="0" indent="0" algn="l" rtl="0">
              <a:lnSpc>
                <a:spcPct val="1207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Another advantage of this methodology is that the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NOT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function allows you to use a subquery to </a:t>
            </a:r>
            <a:r>
              <a:rPr lang="en-US" sz="2400" b="1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exclude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data as well.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976" lvl="0" indent="0" algn="l" rtl="0">
              <a:lnSpc>
                <a:spcPct val="1207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977" lvl="0" indent="0" algn="l" rtl="0">
              <a:lnSpc>
                <a:spcPct val="1207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Going back to the previous query, we can find the number of products sold that were </a:t>
            </a:r>
            <a:r>
              <a:rPr lang="en-US" sz="2400" b="0" i="1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not</a:t>
            </a:r>
            <a:r>
              <a:rPr lang="en-US" sz="2400" b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finished / assembled bicycles</a:t>
            </a:r>
            <a:r>
              <a:rPr lang="en-US" sz="2400"/>
              <a:t>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73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701" cy="7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SYNTAX: CREATING FILTER 	</a:t>
            </a:r>
            <a:endParaRPr sz="3600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45" name="Google Shape;645;p73"/>
          <p:cNvSpPr txBox="1"/>
          <p:nvPr/>
        </p:nvSpPr>
        <p:spPr>
          <a:xfrm>
            <a:off x="1184275" y="1688725"/>
            <a:ext cx="12194700" cy="51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SELECT p.name, od.productid, SUM(od.orderqty) as qtyordered</a:t>
            </a:r>
            <a:endParaRPr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FROM sales.salesorderdetail AS od</a:t>
            </a:r>
            <a:endParaRPr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LEFT JOIN production.product AS p </a:t>
            </a:r>
            <a:endParaRPr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ON p.productid = od.productid</a:t>
            </a:r>
            <a:endParaRPr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WHERE od.productid </a:t>
            </a:r>
            <a:r>
              <a:rPr lang="en-US" sz="2100" b="1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NOT IN</a:t>
            </a:r>
            <a:r>
              <a:rPr lang="en-US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21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SELECT p.productid</a:t>
            </a:r>
            <a:endParaRPr sz="21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	FROM production.product AS p</a:t>
            </a:r>
            <a:endParaRPr sz="21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	WHERE p.productnumber ILIKE 'BK%'</a:t>
            </a:r>
            <a:r>
              <a:rPr lang="en-US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GROUP BY p.name, od.productid</a:t>
            </a:r>
            <a:endParaRPr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ORDER BY qtyordered DESC;</a:t>
            </a:r>
            <a:endParaRPr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74675" marR="1589330" lvl="0" indent="-3175" algn="l" rtl="0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None/>
            </a:pPr>
            <a:endParaRPr sz="2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74"/>
          <p:cNvSpPr/>
          <p:nvPr/>
        </p:nvSpPr>
        <p:spPr>
          <a:xfrm>
            <a:off x="675178" y="681982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1" name="Google Shape;651;p74"/>
          <p:cNvSpPr/>
          <p:nvPr/>
        </p:nvSpPr>
        <p:spPr>
          <a:xfrm>
            <a:off x="675178" y="1302726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2" name="Google Shape;652;p74"/>
          <p:cNvSpPr/>
          <p:nvPr/>
        </p:nvSpPr>
        <p:spPr>
          <a:xfrm>
            <a:off x="675178" y="681982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3" name="Google Shape;653;p74"/>
          <p:cNvSpPr/>
          <p:nvPr/>
        </p:nvSpPr>
        <p:spPr>
          <a:xfrm>
            <a:off x="675178" y="1302726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4" name="Google Shape;654;p74"/>
          <p:cNvSpPr txBox="1">
            <a:spLocks noGrp="1"/>
          </p:cNvSpPr>
          <p:nvPr>
            <p:ph type="title"/>
          </p:nvPr>
        </p:nvSpPr>
        <p:spPr>
          <a:xfrm>
            <a:off x="530356" y="638852"/>
            <a:ext cx="12347385" cy="759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 IN SQL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55" name="Google Shape;655;p74"/>
          <p:cNvSpPr txBox="1"/>
          <p:nvPr/>
        </p:nvSpPr>
        <p:spPr>
          <a:xfrm>
            <a:off x="530356" y="1676400"/>
            <a:ext cx="11644044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46" marR="6978" lvl="0" indent="-4744" algn="l" rtl="0">
              <a:lnSpc>
                <a:spcPct val="10595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165"/>
              <a:buFont typeface="Oswald"/>
              <a:buNone/>
            </a:pPr>
            <a:r>
              <a:rPr lang="en-US" sz="10165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GUIDED PRACTICE: SUBSELECTS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75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SUBSELECTS: MORE GUIDELINES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61" name="Google Shape;661;p75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638" cy="531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75888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Be careful with the logic you design into your query with a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GROUP BY</a:t>
            </a:r>
            <a:r>
              <a:rPr lang="en-US" sz="2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clause. Be sure to match the location of the aggregation being performed.</a:t>
            </a:r>
            <a:endParaRPr sz="2400" b="0" i="0" u="none" strike="noStrike" cap="non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75889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6976" lvl="0" indent="-381000" algn="l" rtl="0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CASE</a:t>
            </a: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statements can be used in</a:t>
            </a:r>
            <a:r>
              <a:rPr lang="en-US" sz="2400" b="0" i="1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both types </a:t>
            </a:r>
            <a:r>
              <a:rPr lang="en-US" sz="2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of subqueries: the inner query and the outer query.</a:t>
            </a:r>
            <a:endParaRPr sz="24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6978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One useful and common construction is to use the inner query to create a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flag</a:t>
            </a:r>
            <a:r>
              <a:rPr lang="en-US" sz="2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(a binary value) and then use the outer query to average that value.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6978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Let’s build an example using a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CASE</a:t>
            </a:r>
            <a:r>
              <a:rPr lang="en-US" sz="24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classification and a binary flag.</a:t>
            </a:r>
            <a:endParaRPr sz="24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76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700" cy="7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WITH CASE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67" name="Google Shape;667;p76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700" cy="53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6978" lvl="0" indent="0" algn="l" rtl="0">
              <a:lnSpc>
                <a:spcPct val="10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Earlier, we classified </a:t>
            </a:r>
            <a:r>
              <a:rPr lang="en-US" sz="2400"/>
              <a:t>products by price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. Now, let’s say we want to use those categories to count how many </a:t>
            </a:r>
            <a:r>
              <a:rPr lang="en-US" sz="2400"/>
              <a:t>products f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it into each group.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94000"/>
              </a:lnSpc>
              <a:spcBef>
                <a:spcPts val="1762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Let’s look at our original classification query: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SELECT p.listprice,</a:t>
            </a:r>
            <a:endParaRPr sz="18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	CASE </a:t>
            </a:r>
            <a:endParaRPr sz="18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		WHEN p.listprice &lt;= 0 THEN 'free'</a:t>
            </a:r>
            <a:endParaRPr sz="18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		WHEN p.listprice &lt;= 50 THEN 'cheap'</a:t>
            </a:r>
            <a:endParaRPr sz="18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		WHEN p.listprice &lt;= 300 THEN 'affordable'</a:t>
            </a:r>
            <a:endParaRPr sz="18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		WHEN p.listprice &gt; 300 THEN 'expensive'</a:t>
            </a:r>
            <a:endParaRPr sz="18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	END AS affordability</a:t>
            </a:r>
            <a:endParaRPr sz="18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FROM production.product AS p;</a:t>
            </a:r>
            <a:r>
              <a:rPr lang="en-US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marL="690562" marR="4555148" lvl="0" indent="-4761" algn="l" rtl="0">
              <a:lnSpc>
                <a:spcPct val="1004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690562" marR="4555148" lvl="0" indent="-4761" algn="l" rtl="0">
              <a:lnSpc>
                <a:spcPct val="1004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690563" marR="4555148" lvl="0" indent="-4761" algn="l" rtl="0">
              <a:lnSpc>
                <a:spcPct val="100400"/>
              </a:lnSpc>
              <a:spcBef>
                <a:spcPts val="1020"/>
              </a:spcBef>
              <a:spcAft>
                <a:spcPts val="0"/>
              </a:spcAft>
              <a:buClr>
                <a:srgbClr val="E52123"/>
              </a:buClr>
              <a:buSzPts val="3173"/>
              <a:buFont typeface="Georgia"/>
              <a:buNone/>
            </a:pPr>
            <a:endParaRPr sz="24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259072" marR="0" lvl="0" indent="-87812" algn="l" rtl="0">
              <a:lnSpc>
                <a:spcPct val="9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697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77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WITH CASE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73" name="Google Shape;673;p77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638" cy="52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This will serve as our inner query, with the outer query counting occurrences:</a:t>
            </a:r>
            <a:endParaRPr sz="2400" b="0" i="0" u="none" strike="noStrike" cap="none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692150" marR="0" lvl="0" indent="-6350" algn="l" rtl="0">
              <a:lnSpc>
                <a:spcPct val="110000"/>
              </a:lnSpc>
              <a:spcBef>
                <a:spcPts val="556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SELECT </a:t>
            </a:r>
            <a:r>
              <a:rPr lang="en-US" sz="1800" dirty="0" err="1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subq.affordability</a:t>
            </a:r>
            <a:r>
              <a:rPr lang="en-US" sz="18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, COUNT(</a:t>
            </a:r>
            <a:r>
              <a:rPr lang="en-US" sz="1800" dirty="0" err="1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subq.listprice</a:t>
            </a:r>
            <a:r>
              <a:rPr lang="en-US" sz="18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) AS </a:t>
            </a:r>
            <a:r>
              <a:rPr lang="en-US" sz="1800" dirty="0" err="1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numberofproducts</a:t>
            </a:r>
            <a:r>
              <a:rPr lang="en-US" sz="18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</a:t>
            </a:r>
            <a:endParaRPr sz="1800" dirty="0">
              <a:solidFill>
                <a:srgbClr val="00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692150" marR="0" lvl="0" indent="-6350" algn="l" rtl="0">
              <a:lnSpc>
                <a:spcPct val="110000"/>
              </a:lnSpc>
              <a:spcBef>
                <a:spcPts val="556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FROM</a:t>
            </a:r>
            <a:endParaRPr sz="1800" dirty="0">
              <a:solidFill>
                <a:srgbClr val="00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692150" marR="0" lvl="0" indent="-6350" algn="l" rtl="0">
              <a:lnSpc>
                <a:spcPct val="110000"/>
              </a:lnSpc>
              <a:spcBef>
                <a:spcPts val="556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(</a:t>
            </a: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SELECT </a:t>
            </a:r>
            <a:r>
              <a:rPr lang="en-US" sz="1800" dirty="0" err="1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p.listprice</a:t>
            </a: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,</a:t>
            </a:r>
            <a:endParaRPr sz="1800" dirty="0">
              <a:solidFill>
                <a:srgbClr val="FF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	CASE </a:t>
            </a:r>
            <a:endParaRPr sz="1800" dirty="0">
              <a:solidFill>
                <a:srgbClr val="FF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		WHEN </a:t>
            </a:r>
            <a:r>
              <a:rPr lang="en-US" sz="1800" dirty="0" err="1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p.listprice</a:t>
            </a: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&lt;= 0 THEN 'free'</a:t>
            </a:r>
            <a:endParaRPr sz="1800" dirty="0">
              <a:solidFill>
                <a:srgbClr val="FF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		WHEN </a:t>
            </a:r>
            <a:r>
              <a:rPr lang="en-US" sz="1800" dirty="0" err="1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p.listprice</a:t>
            </a: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&lt;= 50 THEN 'cheap'</a:t>
            </a:r>
            <a:endParaRPr sz="1800" dirty="0">
              <a:solidFill>
                <a:srgbClr val="FF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		WHEN </a:t>
            </a:r>
            <a:r>
              <a:rPr lang="en-US" sz="1800" dirty="0" err="1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p.listprice</a:t>
            </a: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&lt;= 300 THEN 'affordable'</a:t>
            </a:r>
            <a:endParaRPr sz="1800" dirty="0">
              <a:solidFill>
                <a:srgbClr val="FF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		WHEN </a:t>
            </a:r>
            <a:r>
              <a:rPr lang="en-US" sz="1800" dirty="0" err="1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p.listprice</a:t>
            </a: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&gt; 300 THEN 'expensive'</a:t>
            </a:r>
            <a:endParaRPr sz="1800" dirty="0">
              <a:solidFill>
                <a:srgbClr val="FF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	END AS affordability</a:t>
            </a:r>
            <a:endParaRPr sz="1800" dirty="0">
              <a:solidFill>
                <a:srgbClr val="FF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FROM </a:t>
            </a:r>
            <a:r>
              <a:rPr lang="en-US" sz="1800" dirty="0" err="1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production.product</a:t>
            </a:r>
            <a:r>
              <a:rPr lang="en-US" sz="1800" dirty="0">
                <a:solidFill>
                  <a:srgbClr val="FF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AS p</a:t>
            </a:r>
            <a:endParaRPr sz="1800" dirty="0">
              <a:solidFill>
                <a:srgbClr val="FF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692150" marR="0" lvl="0" indent="-6350" algn="l" rtl="0">
              <a:lnSpc>
                <a:spcPct val="110000"/>
              </a:lnSpc>
              <a:spcBef>
                <a:spcPts val="556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) AS </a:t>
            </a:r>
            <a:r>
              <a:rPr lang="en-US" sz="1800" dirty="0" err="1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subq</a:t>
            </a:r>
            <a:endParaRPr sz="1800" dirty="0">
              <a:solidFill>
                <a:srgbClr val="00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692150" marR="0" lvl="0" indent="-6350" algn="l" rtl="0">
              <a:lnSpc>
                <a:spcPct val="110000"/>
              </a:lnSpc>
              <a:spcBef>
                <a:spcPts val="556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GROUP BY </a:t>
            </a:r>
            <a:r>
              <a:rPr lang="en-US" sz="1800" dirty="0" err="1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subq.affordability</a:t>
            </a:r>
            <a:endParaRPr sz="1800" dirty="0">
              <a:solidFill>
                <a:srgbClr val="00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692150" marR="0" lvl="0" indent="-6350" algn="l" rtl="0">
              <a:lnSpc>
                <a:spcPct val="110000"/>
              </a:lnSpc>
              <a:spcBef>
                <a:spcPts val="556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ORDER BY </a:t>
            </a:r>
            <a:r>
              <a:rPr lang="en-US" sz="1800" dirty="0" err="1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numberofproducts</a:t>
            </a:r>
            <a:r>
              <a:rPr lang="en-US" sz="18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DESC;</a:t>
            </a:r>
            <a:endParaRPr sz="1800" dirty="0">
              <a:solidFill>
                <a:srgbClr val="00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685800" marR="0" lvl="0" indent="0" algn="l" rtl="0">
              <a:lnSpc>
                <a:spcPct val="110000"/>
              </a:lnSpc>
              <a:spcBef>
                <a:spcPts val="556"/>
              </a:spcBef>
              <a:spcAft>
                <a:spcPts val="0"/>
              </a:spcAft>
              <a:buClr>
                <a:srgbClr val="000000"/>
              </a:buClr>
              <a:buSzPts val="3173"/>
              <a:buFont typeface="Georgia"/>
              <a:buNone/>
            </a:pPr>
            <a:endParaRPr sz="24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59072" marR="0" lvl="0" indent="-57585" algn="l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78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USING A BINARY FLAG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79" name="Google Shape;679;p78"/>
          <p:cNvSpPr txBox="1">
            <a:spLocks noGrp="1"/>
          </p:cNvSpPr>
          <p:nvPr>
            <p:ph type="body" idx="1"/>
          </p:nvPr>
        </p:nvSpPr>
        <p:spPr>
          <a:xfrm>
            <a:off x="619475" y="1463399"/>
            <a:ext cx="12578700" cy="57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6976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Let’s say you wanted to know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what percentage of </a:t>
            </a:r>
            <a:r>
              <a:rPr lang="en-US" sz="2400" dirty="0" err="1">
                <a:solidFill>
                  <a:srgbClr val="000000"/>
                </a:solidFill>
              </a:rPr>
              <a:t>listprice’s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were </a:t>
            </a:r>
            <a:r>
              <a:rPr lang="en-US" sz="2400" dirty="0">
                <a:solidFill>
                  <a:srgbClr val="000000"/>
                </a:solidFill>
              </a:rPr>
              <a:t>$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0.</a:t>
            </a:r>
            <a:endParaRPr sz="2400" b="0" i="0" u="none" strike="noStrike" cap="none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976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First, create the inner query that classifies each </a:t>
            </a:r>
            <a:r>
              <a:rPr lang="en-US" sz="2400" dirty="0" err="1">
                <a:solidFill>
                  <a:srgbClr val="000000"/>
                </a:solidFill>
              </a:rPr>
              <a:t>listprice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as either $0 or not:</a:t>
            </a:r>
            <a:endParaRPr sz="2400" b="0" i="0" u="none" strike="noStrike" cap="none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dirty="0">
                <a:solidFill>
                  <a:srgbClr val="000000"/>
                </a:solidFill>
              </a:rPr>
              <a:t>SELECT </a:t>
            </a:r>
            <a:r>
              <a:rPr lang="en-US" sz="2400" dirty="0" err="1">
                <a:solidFill>
                  <a:srgbClr val="000000"/>
                </a:solidFill>
              </a:rPr>
              <a:t>p.listprice</a:t>
            </a:r>
            <a:r>
              <a:rPr lang="en-US" sz="2400" dirty="0">
                <a:solidFill>
                  <a:srgbClr val="000000"/>
                </a:solidFill>
              </a:rPr>
              <a:t>,</a:t>
            </a:r>
            <a:endParaRPr sz="2400" dirty="0">
              <a:solidFill>
                <a:srgbClr val="000000"/>
              </a:solidFill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dirty="0">
                <a:solidFill>
                  <a:srgbClr val="000000"/>
                </a:solidFill>
              </a:rPr>
              <a:t>	CASE</a:t>
            </a:r>
            <a:endParaRPr sz="2400" dirty="0">
              <a:solidFill>
                <a:srgbClr val="000000"/>
              </a:solidFill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dirty="0">
                <a:solidFill>
                  <a:srgbClr val="000000"/>
                </a:solidFill>
              </a:rPr>
              <a:t>		WHEN </a:t>
            </a:r>
            <a:r>
              <a:rPr lang="en-US" sz="2400" dirty="0" err="1">
                <a:solidFill>
                  <a:srgbClr val="000000"/>
                </a:solidFill>
              </a:rPr>
              <a:t>p.listprice</a:t>
            </a:r>
            <a:r>
              <a:rPr lang="en-US" sz="2400" dirty="0">
                <a:solidFill>
                  <a:srgbClr val="000000"/>
                </a:solidFill>
              </a:rPr>
              <a:t> = 0 THEN 1</a:t>
            </a:r>
            <a:endParaRPr sz="2400" dirty="0">
              <a:solidFill>
                <a:srgbClr val="000000"/>
              </a:solidFill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dirty="0">
                <a:solidFill>
                  <a:srgbClr val="000000"/>
                </a:solidFill>
              </a:rPr>
              <a:t>		ELSE 0</a:t>
            </a:r>
            <a:endParaRPr sz="2400" dirty="0">
              <a:solidFill>
                <a:srgbClr val="000000"/>
              </a:solidFill>
            </a:endParaRPr>
          </a:p>
          <a:p>
            <a:pPr marL="0" marR="6977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dirty="0">
                <a:solidFill>
                  <a:srgbClr val="000000"/>
                </a:solidFill>
              </a:rPr>
              <a:t>	END AS </a:t>
            </a:r>
            <a:r>
              <a:rPr lang="en-US" sz="2400" dirty="0" err="1">
                <a:solidFill>
                  <a:srgbClr val="000000"/>
                </a:solidFill>
              </a:rPr>
              <a:t>isfree</a:t>
            </a:r>
            <a:endParaRPr sz="2400" dirty="0">
              <a:solidFill>
                <a:srgbClr val="000000"/>
              </a:solidFill>
            </a:endParaRPr>
          </a:p>
          <a:p>
            <a:pPr marL="0" marR="6978" lvl="0" indent="0" algn="l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dirty="0">
                <a:solidFill>
                  <a:srgbClr val="000000"/>
                </a:solidFill>
              </a:rPr>
              <a:t>FROM </a:t>
            </a:r>
            <a:r>
              <a:rPr lang="en-US" sz="2400" dirty="0" err="1">
                <a:solidFill>
                  <a:srgbClr val="000000"/>
                </a:solidFill>
              </a:rPr>
              <a:t>production.product</a:t>
            </a:r>
            <a:r>
              <a:rPr lang="en-US" sz="2400" dirty="0">
                <a:solidFill>
                  <a:srgbClr val="000000"/>
                </a:solidFill>
              </a:rPr>
              <a:t> AS p;</a:t>
            </a:r>
            <a:endParaRPr sz="2400" dirty="0">
              <a:solidFill>
                <a:srgbClr val="000000"/>
              </a:solidFill>
            </a:endParaRPr>
          </a:p>
          <a:p>
            <a:pPr marL="259072" marR="0" lvl="0" indent="-57585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79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 USING A BINARY FLAG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85" name="Google Shape;685;p79"/>
          <p:cNvSpPr txBox="1">
            <a:spLocks noGrp="1"/>
          </p:cNvSpPr>
          <p:nvPr>
            <p:ph type="body" idx="1"/>
          </p:nvPr>
        </p:nvSpPr>
        <p:spPr>
          <a:xfrm>
            <a:off x="526923" y="1403424"/>
            <a:ext cx="12578638" cy="57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Now, wrap that query in an outer query that averages the flag per store:</a:t>
            </a:r>
            <a:br>
              <a:rPr lang="en-US" sz="1200" b="0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sz="12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88315" marR="0" lvl="0" indent="-10415" algn="l" rtl="0">
              <a:lnSpc>
                <a:spcPct val="8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SELECT ROUND(AVG(</a:t>
            </a:r>
            <a:r>
              <a:rPr lang="en-US" sz="2400" dirty="0" err="1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subq.isfree</a:t>
            </a: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)*100, 1) AS </a:t>
            </a:r>
            <a:r>
              <a:rPr lang="en-US" sz="2400" dirty="0" err="1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isfreepercentage</a:t>
            </a:r>
            <a:endParaRPr sz="2400" dirty="0">
              <a:solidFill>
                <a:srgbClr val="00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988315" marR="0" lvl="0" indent="-10415" algn="l" rtl="0">
              <a:lnSpc>
                <a:spcPct val="8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 FROM</a:t>
            </a:r>
            <a:endParaRPr sz="2400" dirty="0">
              <a:solidFill>
                <a:srgbClr val="00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988315" marR="0" lvl="0" indent="-10415" algn="l" rtl="0">
              <a:lnSpc>
                <a:spcPct val="8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(</a:t>
            </a:r>
            <a:r>
              <a:rPr lang="en-US" sz="2400" dirty="0">
                <a:latin typeface="Georgia" panose="02040502050405020303" pitchFamily="18" charset="0"/>
                <a:ea typeface="Roboto"/>
                <a:cs typeface="Roboto"/>
                <a:sym typeface="Roboto"/>
              </a:rPr>
              <a:t>SELECT </a:t>
            </a:r>
            <a:r>
              <a:rPr lang="en-US" sz="2400" dirty="0" err="1">
                <a:latin typeface="Georgia" panose="02040502050405020303" pitchFamily="18" charset="0"/>
                <a:ea typeface="Roboto"/>
                <a:cs typeface="Roboto"/>
                <a:sym typeface="Roboto"/>
              </a:rPr>
              <a:t>p.listprice</a:t>
            </a:r>
            <a:r>
              <a:rPr lang="en-US" sz="2400" dirty="0">
                <a:latin typeface="Georgia" panose="02040502050405020303" pitchFamily="18" charset="0"/>
                <a:ea typeface="Roboto"/>
                <a:cs typeface="Roboto"/>
                <a:sym typeface="Roboto"/>
              </a:rPr>
              <a:t>,</a:t>
            </a:r>
            <a:endParaRPr sz="2400" dirty="0"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0" marR="6977" lvl="0" indent="0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dirty="0">
                <a:latin typeface="Georgia" panose="02040502050405020303" pitchFamily="18" charset="0"/>
                <a:ea typeface="Roboto"/>
                <a:cs typeface="Roboto"/>
                <a:sym typeface="Roboto"/>
              </a:rPr>
              <a:t>			CASE</a:t>
            </a:r>
            <a:endParaRPr sz="2400" dirty="0"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0" marR="6977" lvl="0" indent="0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dirty="0">
                <a:latin typeface="Georgia" panose="02040502050405020303" pitchFamily="18" charset="0"/>
                <a:ea typeface="Roboto"/>
                <a:cs typeface="Roboto"/>
                <a:sym typeface="Roboto"/>
              </a:rPr>
              <a:t>				WHEN </a:t>
            </a:r>
            <a:r>
              <a:rPr lang="en-US" sz="2400" dirty="0" err="1">
                <a:latin typeface="Georgia" panose="02040502050405020303" pitchFamily="18" charset="0"/>
                <a:ea typeface="Roboto"/>
                <a:cs typeface="Roboto"/>
                <a:sym typeface="Roboto"/>
              </a:rPr>
              <a:t>p.listprice</a:t>
            </a:r>
            <a:r>
              <a:rPr lang="en-US" sz="2400" dirty="0">
                <a:latin typeface="Georgia" panose="02040502050405020303" pitchFamily="18" charset="0"/>
                <a:ea typeface="Roboto"/>
                <a:cs typeface="Roboto"/>
                <a:sym typeface="Roboto"/>
              </a:rPr>
              <a:t> = 0 THEN 1</a:t>
            </a:r>
            <a:endParaRPr sz="2400" dirty="0"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0" marR="6977" lvl="0" indent="0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dirty="0">
                <a:latin typeface="Georgia" panose="02040502050405020303" pitchFamily="18" charset="0"/>
                <a:ea typeface="Roboto"/>
                <a:cs typeface="Roboto"/>
                <a:sym typeface="Roboto"/>
              </a:rPr>
              <a:t>				ELSE 0</a:t>
            </a:r>
            <a:endParaRPr sz="2400" dirty="0"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0" marR="6977" lvl="0" indent="0" rtl="0">
              <a:lnSpc>
                <a:spcPct val="12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dirty="0">
                <a:latin typeface="Georgia" panose="02040502050405020303" pitchFamily="18" charset="0"/>
                <a:ea typeface="Roboto"/>
                <a:cs typeface="Roboto"/>
                <a:sym typeface="Roboto"/>
              </a:rPr>
              <a:t>			END AS </a:t>
            </a:r>
            <a:r>
              <a:rPr lang="en-US" sz="2400" dirty="0" err="1">
                <a:latin typeface="Georgia" panose="02040502050405020303" pitchFamily="18" charset="0"/>
                <a:ea typeface="Roboto"/>
                <a:cs typeface="Roboto"/>
                <a:sym typeface="Roboto"/>
              </a:rPr>
              <a:t>isfree</a:t>
            </a:r>
            <a:endParaRPr sz="2400" dirty="0"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988315" marR="0" lvl="0" indent="-10415" algn="l" rtl="0">
              <a:lnSpc>
                <a:spcPct val="8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latin typeface="Georgia" panose="02040502050405020303" pitchFamily="18" charset="0"/>
                <a:ea typeface="Roboto"/>
                <a:cs typeface="Roboto"/>
                <a:sym typeface="Roboto"/>
              </a:rPr>
              <a:t>FROM </a:t>
            </a:r>
            <a:r>
              <a:rPr lang="en-US" sz="2400" dirty="0" err="1">
                <a:latin typeface="Georgia" panose="02040502050405020303" pitchFamily="18" charset="0"/>
                <a:ea typeface="Roboto"/>
                <a:cs typeface="Roboto"/>
                <a:sym typeface="Roboto"/>
              </a:rPr>
              <a:t>production.product</a:t>
            </a:r>
            <a:r>
              <a:rPr lang="en-US" sz="2400" dirty="0">
                <a:latin typeface="Georgia" panose="02040502050405020303" pitchFamily="18" charset="0"/>
                <a:ea typeface="Roboto"/>
                <a:cs typeface="Roboto"/>
                <a:sym typeface="Roboto"/>
              </a:rPr>
              <a:t> AS p</a:t>
            </a: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) AS </a:t>
            </a:r>
            <a:r>
              <a:rPr lang="en-US" sz="2400" dirty="0" err="1">
                <a:solidFill>
                  <a:srgbClr val="000000"/>
                </a:solidFill>
                <a:latin typeface="Georgia" panose="02040502050405020303" pitchFamily="18" charset="0"/>
                <a:ea typeface="Roboto"/>
                <a:cs typeface="Roboto"/>
                <a:sym typeface="Roboto"/>
              </a:rPr>
              <a:t>subq</a:t>
            </a:r>
            <a:endParaRPr sz="2400" dirty="0">
              <a:solidFill>
                <a:srgbClr val="000000"/>
              </a:solidFill>
              <a:latin typeface="Georgia" panose="02040502050405020303" pitchFamily="18" charset="0"/>
              <a:ea typeface="Roboto"/>
              <a:cs typeface="Roboto"/>
              <a:sym typeface="Roboto"/>
            </a:endParaRPr>
          </a:p>
          <a:p>
            <a:pPr marL="988314" marR="0" lvl="0" indent="-10414" algn="l" rtl="0">
              <a:lnSpc>
                <a:spcPct val="80000"/>
              </a:lnSpc>
              <a:spcBef>
                <a:spcPts val="631"/>
              </a:spcBef>
              <a:spcAft>
                <a:spcPts val="0"/>
              </a:spcAft>
              <a:buClr>
                <a:srgbClr val="000000"/>
              </a:buClr>
              <a:buSzPts val="3173"/>
              <a:buFont typeface="Georgia"/>
              <a:buNone/>
            </a:pPr>
            <a:br>
              <a:rPr lang="en-US" sz="240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2400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0"/>
          <p:cNvSpPr/>
          <p:nvPr/>
        </p:nvSpPr>
        <p:spPr>
          <a:xfrm>
            <a:off x="675178" y="681982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1" name="Google Shape;691;p80"/>
          <p:cNvSpPr/>
          <p:nvPr/>
        </p:nvSpPr>
        <p:spPr>
          <a:xfrm>
            <a:off x="675178" y="1302726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2" name="Google Shape;692;p80"/>
          <p:cNvSpPr/>
          <p:nvPr/>
        </p:nvSpPr>
        <p:spPr>
          <a:xfrm>
            <a:off x="675178" y="681982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80"/>
          <p:cNvSpPr/>
          <p:nvPr/>
        </p:nvSpPr>
        <p:spPr>
          <a:xfrm>
            <a:off x="675178" y="1302726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4" name="Google Shape;694;p80"/>
          <p:cNvSpPr txBox="1">
            <a:spLocks noGrp="1"/>
          </p:cNvSpPr>
          <p:nvPr>
            <p:ph type="title"/>
          </p:nvPr>
        </p:nvSpPr>
        <p:spPr>
          <a:xfrm>
            <a:off x="675178" y="800344"/>
            <a:ext cx="12202563" cy="502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 IN SQL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95" name="Google Shape;695;p80"/>
          <p:cNvSpPr/>
          <p:nvPr/>
        </p:nvSpPr>
        <p:spPr>
          <a:xfrm>
            <a:off x="0" y="1600200"/>
            <a:ext cx="12877800" cy="42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446" marR="6978" lvl="0" indent="-4744" algn="l" rtl="0">
              <a:lnSpc>
                <a:spcPct val="10595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65"/>
              <a:buFont typeface="Arial"/>
              <a:buNone/>
            </a:pPr>
            <a:r>
              <a:rPr lang="en-US" sz="10165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INDEPENDENT PRACTICE-HOMEWORK: </a:t>
            </a:r>
            <a:br>
              <a:rPr lang="en-US" sz="10165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en-US" sz="10165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SUBSELECTS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54"/>
          <p:cNvSpPr txBox="1"/>
          <p:nvPr/>
        </p:nvSpPr>
        <p:spPr>
          <a:xfrm>
            <a:off x="657735" y="1610344"/>
            <a:ext cx="1192553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46" marR="0" lvl="0" indent="-474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LEARNING OBJECTIVES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54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 IN SQL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6" name="Google Shape;516;p54"/>
          <p:cNvSpPr txBox="1">
            <a:spLocks noGrp="1"/>
          </p:cNvSpPr>
          <p:nvPr>
            <p:ph type="body" idx="1"/>
          </p:nvPr>
        </p:nvSpPr>
        <p:spPr>
          <a:xfrm>
            <a:off x="526923" y="2682016"/>
            <a:ext cx="12578701" cy="3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Ask two or more questions in a single SQL query.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Nest queries within different parts of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statements.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Perform multi-step aggregations or filtering within one query.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59072" marR="0" lvl="0" indent="-57585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81"/>
          <p:cNvSpPr/>
          <p:nvPr/>
        </p:nvSpPr>
        <p:spPr>
          <a:xfrm>
            <a:off x="675178" y="1302726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1" name="Google Shape;701;p81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ACTIVITY: SUBSELECTS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02" name="Google Shape;702;p81"/>
          <p:cNvSpPr txBox="1"/>
          <p:nvPr/>
        </p:nvSpPr>
        <p:spPr>
          <a:xfrm>
            <a:off x="3145950" y="1600000"/>
            <a:ext cx="9671400" cy="53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46" marR="0" lvl="0" indent="-474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41"/>
              <a:buFont typeface="Arial"/>
              <a:buNone/>
            </a:pPr>
            <a:r>
              <a:rPr lang="en-US" sz="2541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DIRECTIONS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1526" marR="6977" lvl="0" indent="-8025" algn="l" rtl="0">
              <a:lnSpc>
                <a:spcPct val="119400"/>
              </a:lnSpc>
              <a:spcBef>
                <a:spcPts val="735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Adventure Works is getting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a lot of press</a:t>
            </a: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from the boost in sales recently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and now the PR office has to respond to a couple of press inquiries</a:t>
            </a: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about the sales people  in the field because they’ve taken so much market share recently.</a:t>
            </a:r>
            <a:br>
              <a:rPr lang="en-US"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71527" marR="6978" lvl="0" indent="-8026" algn="l" rtl="0">
              <a:lnSpc>
                <a:spcPct val="119400"/>
              </a:lnSpc>
              <a:spcBef>
                <a:spcPts val="735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Please use subqueries and CASE statements when possible</a:t>
            </a: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.</a:t>
            </a:r>
            <a:endParaRPr sz="18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03" name="Google Shape;703;p81"/>
          <p:cNvSpPr txBox="1"/>
          <p:nvPr/>
        </p:nvSpPr>
        <p:spPr>
          <a:xfrm>
            <a:off x="3696550" y="3909627"/>
            <a:ext cx="9408900" cy="28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88487" marR="0" lvl="0" indent="-46797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AutoNum type="arabicParenR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How many sales people are currently have active territories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? </a:t>
            </a:r>
            <a:r>
              <a:rPr lang="en-US" sz="1800" b="0" i="1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(Use sales.salesperson)</a:t>
            </a:r>
            <a:endParaRPr sz="1800" b="0" i="1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88487" marR="0" lvl="0" indent="-467977" algn="l" rtl="0">
              <a:lnSpc>
                <a:spcPct val="100000"/>
              </a:lnSpc>
              <a:spcBef>
                <a:spcPts val="7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AutoNum type="arabicParenR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How many sales orders have been processed by these sales people? </a:t>
            </a:r>
            <a:r>
              <a:rPr lang="en-US" sz="1800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(Use sales.salesorderheader)</a:t>
            </a:r>
            <a:endParaRPr sz="1800" b="0" i="1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88486" marR="0" lvl="0" indent="-46797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AutoNum type="arabicParenR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Create tiers for sales bonus amounts for all sales persons with territories assigned: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Char char="○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$0 -&gt; $2,000: tier 1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Char char="○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$2,001 - $4,500: tier 2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Char char="○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$4,500+ : tier 3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88486" marR="0" lvl="0" indent="-46797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AutoNum type="arabicParenR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Create a table showing the total sales generated in each of the bonus tiers. What trends do we see?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88487" marR="0" lvl="0" indent="-46797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AutoNum type="arabicParenR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Are there any errors we may be making by using this tiering strategy?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82"/>
          <p:cNvSpPr txBox="1">
            <a:spLocks noGrp="1"/>
          </p:cNvSpPr>
          <p:nvPr>
            <p:ph type="title"/>
          </p:nvPr>
        </p:nvSpPr>
        <p:spPr>
          <a:xfrm>
            <a:off x="528465" y="635064"/>
            <a:ext cx="11917800" cy="7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200" tIns="48575" rIns="97200" bIns="485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swald"/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SQL DATA AGGREGATION</a:t>
            </a:r>
            <a:endParaRPr sz="3600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09" name="Google Shape;709;p82"/>
          <p:cNvSpPr/>
          <p:nvPr/>
        </p:nvSpPr>
        <p:spPr>
          <a:xfrm>
            <a:off x="559539" y="1441526"/>
            <a:ext cx="6565200" cy="15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200" tIns="48575" rIns="97200" bIns="48575" anchor="t" anchorCtr="0">
            <a:no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Oswald"/>
              <a:buNone/>
            </a:pPr>
            <a:r>
              <a:rPr lang="en-US" sz="70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RESOURCES</a:t>
            </a:r>
            <a:endParaRPr sz="7000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10" name="Google Shape;710;p82"/>
          <p:cNvSpPr txBox="1"/>
          <p:nvPr/>
        </p:nvSpPr>
        <p:spPr>
          <a:xfrm>
            <a:off x="668817" y="2885199"/>
            <a:ext cx="125991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200" tIns="48575" rIns="97200" bIns="4857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“Using Subqueries in the Select Statement” by essentialSQL.com: </a:t>
            </a:r>
            <a:r>
              <a:rPr lang="en-US" sz="2400" b="0" i="0" u="sng" strike="noStrike" cap="none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https://goo.gl/GsfwAb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“Writing Subqueries in SQL” by Mode Analytics:  </a:t>
            </a:r>
            <a:r>
              <a:rPr lang="en-US" sz="2400" b="0" i="0" u="sng" strike="noStrike" cap="none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4"/>
              </a:rPr>
              <a:t>https://community.modeanalytics.com/sql/tutorial/sql-subqueries/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Beginner SQL Tutorial: </a:t>
            </a:r>
            <a:r>
              <a:rPr lang="en-US" sz="2400" b="0" i="0" u="sng" strike="noStrike" cap="none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5"/>
              </a:rPr>
              <a:t>http://beginner-sql-tutorial.com/sql-subquery.htm</a:t>
            </a:r>
            <a:endParaRPr sz="2400" b="0" i="0" u="none" strike="noStrike" cap="non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82600" marR="0" lvl="0" indent="-2667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83"/>
          <p:cNvSpPr txBox="1">
            <a:spLocks noGrp="1"/>
          </p:cNvSpPr>
          <p:nvPr>
            <p:ph type="title"/>
          </p:nvPr>
        </p:nvSpPr>
        <p:spPr>
          <a:xfrm>
            <a:off x="528465" y="635064"/>
            <a:ext cx="11917800" cy="7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200" tIns="48575" rIns="97200" bIns="485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swald"/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SQL DATA AGGREGATION</a:t>
            </a:r>
            <a:endParaRPr sz="3600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16" name="Google Shape;716;p83"/>
          <p:cNvSpPr/>
          <p:nvPr/>
        </p:nvSpPr>
        <p:spPr>
          <a:xfrm>
            <a:off x="559539" y="1441526"/>
            <a:ext cx="6565200" cy="15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200" tIns="48575" rIns="97200" bIns="48575" anchor="t" anchorCtr="0">
            <a:no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Oswald"/>
              <a:buNone/>
            </a:pPr>
            <a:r>
              <a:rPr lang="en-US" sz="70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CITATIONS</a:t>
            </a:r>
            <a:endParaRPr sz="7000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17" name="Google Shape;717;p83"/>
          <p:cNvSpPr txBox="1"/>
          <p:nvPr/>
        </p:nvSpPr>
        <p:spPr>
          <a:xfrm>
            <a:off x="668817" y="2885199"/>
            <a:ext cx="125991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200" tIns="48575" rIns="97200" bIns="48575" anchor="t" anchorCtr="0">
            <a:noAutofit/>
          </a:bodyPr>
          <a:lstStyle/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Subquery graphic illustration from c-sharpcorner.com: </a:t>
            </a:r>
            <a:r>
              <a:rPr lang="en-US" sz="2400" b="0" i="0" u="sng" strike="noStrike" cap="none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https://goo.gl/MsfKjc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.</a:t>
            </a:r>
            <a:endParaRPr sz="2400" b="0" i="0" u="none" strike="noStrike" cap="non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82600" marR="0" lvl="0" indent="-2667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5"/>
          <p:cNvSpPr/>
          <p:nvPr/>
        </p:nvSpPr>
        <p:spPr>
          <a:xfrm>
            <a:off x="675178" y="681982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55"/>
          <p:cNvSpPr/>
          <p:nvPr/>
        </p:nvSpPr>
        <p:spPr>
          <a:xfrm>
            <a:off x="675178" y="1302726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55"/>
          <p:cNvSpPr/>
          <p:nvPr/>
        </p:nvSpPr>
        <p:spPr>
          <a:xfrm>
            <a:off x="675178" y="681982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55"/>
          <p:cNvSpPr/>
          <p:nvPr/>
        </p:nvSpPr>
        <p:spPr>
          <a:xfrm>
            <a:off x="675178" y="1302726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55"/>
          <p:cNvSpPr txBox="1">
            <a:spLocks noGrp="1"/>
          </p:cNvSpPr>
          <p:nvPr>
            <p:ph type="title"/>
          </p:nvPr>
        </p:nvSpPr>
        <p:spPr>
          <a:xfrm>
            <a:off x="660075" y="691908"/>
            <a:ext cx="12350819" cy="759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 IN SQL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26" name="Google Shape;526;p55"/>
          <p:cNvSpPr txBox="1"/>
          <p:nvPr/>
        </p:nvSpPr>
        <p:spPr>
          <a:xfrm>
            <a:off x="671328" y="1600200"/>
            <a:ext cx="12472838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446" marR="6978" lvl="0" indent="-4744" algn="l" rtl="0">
              <a:lnSpc>
                <a:spcPct val="11218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Oswald"/>
              <a:buNone/>
            </a:pPr>
            <a:r>
              <a:rPr lang="en-US" sz="96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INTRODUCTION: </a:t>
            </a:r>
            <a:br>
              <a:rPr lang="en-US" sz="96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en-US" sz="96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SUBSELECT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6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 = SUBQUERIES = NESTE</a:t>
            </a:r>
            <a:r>
              <a:rPr lang="en-US"/>
              <a:t>D QUERY</a:t>
            </a: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32" name="Google Shape;532;p56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701" cy="47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Until now, queries had no effect on each other….but what if we wanted to use the results from one query to inform another?</a:t>
            </a:r>
            <a:r>
              <a:rPr lang="en-US" sz="2400" b="0" i="1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400" b="1" i="1" u="none" strike="noStrike" cap="none">
                <a:solidFill>
                  <a:schemeClr val="dk1"/>
                </a:solidFill>
              </a:rPr>
              <a:t>Subselects</a:t>
            </a:r>
            <a:r>
              <a:rPr lang="en-US" sz="2400" b="0" i="1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also called </a:t>
            </a:r>
            <a:r>
              <a:rPr lang="en-US" sz="2400" b="1" i="1" u="none" strike="noStrike" cap="none">
                <a:solidFill>
                  <a:schemeClr val="dk1"/>
                </a:solidFill>
              </a:rPr>
              <a:t>subqueries</a:t>
            </a:r>
            <a:r>
              <a:rPr lang="en-US" sz="2400" b="0" i="1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allow us to do just that. 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We can use subqueries to create nested queries that: 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Run one query,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Get a result, and 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Then </a:t>
            </a:r>
            <a:r>
              <a:rPr lang="en-US" sz="2400" b="1" i="0" u="none" strike="noStrike" cap="none">
                <a:solidFill>
                  <a:schemeClr val="dk1"/>
                </a:solidFill>
              </a:rPr>
              <a:t>feed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that result immediately into another query.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Subqueries may be used within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-US" sz="2400" b="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or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statements.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57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701" cy="7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 = SUBQUERIES 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38" name="Google Shape;538;p57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701" cy="47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Subqueries also let us change the level of aggregation on the data and perform analysis on a larger scale.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For example, sales in the </a:t>
            </a:r>
            <a:r>
              <a:rPr lang="en-US" sz="2400"/>
              <a:t>Adventure Works sales d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atabase are on a transactional basis, but we can reaggregate this to a monthly or weekly basis to look at trends at different levels.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58"/>
          <p:cNvSpPr/>
          <p:nvPr/>
        </p:nvSpPr>
        <p:spPr>
          <a:xfrm>
            <a:off x="675178" y="681982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58"/>
          <p:cNvSpPr/>
          <p:nvPr/>
        </p:nvSpPr>
        <p:spPr>
          <a:xfrm>
            <a:off x="675178" y="1302726"/>
            <a:ext cx="12468987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3" y="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73"/>
              <a:buFont typeface="Arial"/>
              <a:buNone/>
            </a:pPr>
            <a:endParaRPr sz="247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58"/>
          <p:cNvSpPr txBox="1">
            <a:spLocks noGrp="1"/>
          </p:cNvSpPr>
          <p:nvPr>
            <p:ph type="title"/>
          </p:nvPr>
        </p:nvSpPr>
        <p:spPr>
          <a:xfrm>
            <a:off x="584200" y="638852"/>
            <a:ext cx="12293542" cy="759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 IN SQL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46" name="Google Shape;546;p58"/>
          <p:cNvSpPr/>
          <p:nvPr/>
        </p:nvSpPr>
        <p:spPr>
          <a:xfrm>
            <a:off x="574806" y="1467580"/>
            <a:ext cx="12329621" cy="4247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446" marR="6978" lvl="0" indent="-4744" algn="l" rtl="0">
              <a:lnSpc>
                <a:spcPct val="11218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-US" sz="96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DEMO: </a:t>
            </a:r>
            <a:br>
              <a:rPr lang="en-US" sz="96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en-US" sz="96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SUBSELECT SYNTAX</a:t>
            </a:r>
            <a:endParaRPr sz="9600" b="0" i="0" u="none" strike="noStrike" cap="non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9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SUBSELECTS: BASIC CONSTRUCTION GUIDELINES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2" name="Google Shape;552;p59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638" cy="348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Subqueries are enclosed in parentheses.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Subquery structures need complete query components for execution: they must have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2400" b="1" i="0" u="none" strike="noStrike" cap="none">
                <a:solidFill>
                  <a:srgbClr val="7A1743"/>
                </a:solidFill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and a specified criteria.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-US" sz="2400" b="1"/>
              <a:t>Inner queries run first</a:t>
            </a:r>
            <a:r>
              <a:rPr lang="en-US" sz="2400"/>
              <a:t> (inside -&gt; out)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810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Assigning aliases is important for syntax and readability.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553" name="Google Shape;553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35025" y="4800600"/>
            <a:ext cx="5547543" cy="2148595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59"/>
          <p:cNvSpPr txBox="1"/>
          <p:nvPr/>
        </p:nvSpPr>
        <p:spPr>
          <a:xfrm>
            <a:off x="9600080" y="7315200"/>
            <a:ext cx="266700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</a:t>
            </a: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graphic https://goo.gl/MsfKjc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0"/>
          <p:cNvSpPr txBox="1">
            <a:spLocks noGrp="1"/>
          </p:cNvSpPr>
          <p:nvPr>
            <p:ph type="title"/>
          </p:nvPr>
        </p:nvSpPr>
        <p:spPr>
          <a:xfrm>
            <a:off x="526923" y="635067"/>
            <a:ext cx="12578635" cy="78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None/>
            </a:pPr>
            <a:r>
              <a:rPr lang="en-US" sz="3627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SUBSELECTS: ASKING MULTIPLE QUESTIONS	</a:t>
            </a:r>
            <a:endParaRPr sz="3627" b="1" i="0" u="none" strike="noStrike" cap="non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60" name="Google Shape;560;p60"/>
          <p:cNvSpPr txBox="1">
            <a:spLocks noGrp="1"/>
          </p:cNvSpPr>
          <p:nvPr>
            <p:ph type="body" idx="1"/>
          </p:nvPr>
        </p:nvSpPr>
        <p:spPr>
          <a:xfrm>
            <a:off x="526923" y="1547920"/>
            <a:ext cx="12578638" cy="484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6976" lvl="0" indent="0" algn="l" rtl="0">
              <a:lnSpc>
                <a:spcPct val="11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Let’s say you have two locations and you want to know, </a:t>
            </a:r>
            <a:r>
              <a:rPr lang="en-US" sz="2400" b="0" i="1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on average, 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how often each store is making more than $150,000. 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976" lvl="0" indent="0" algn="l" rtl="0">
              <a:lnSpc>
                <a:spcPct val="11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978" lvl="0" indent="0" algn="l" rtl="0">
              <a:lnSpc>
                <a:spcPct val="110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In other words, you need to get the count for when recorded sales are more than $150,000 for each location and then create an average for that performance record.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976" lvl="0" indent="0" algn="just" rtl="0">
              <a:lnSpc>
                <a:spcPct val="1108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6978" lvl="0" indent="0" algn="just" rtl="0">
              <a:lnSpc>
                <a:spcPct val="1108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In the subquery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631825" marR="0" lvl="0" indent="-367665" algn="l" rtl="0">
              <a:lnSpc>
                <a:spcPct val="11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We need to identify the store with average sales of more than $150,000.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631825" marR="0" lvl="0" indent="-367665" algn="l" rtl="0">
              <a:lnSpc>
                <a:spcPct val="11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AutoNum type="arabicPeriod"/>
            </a:pP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We need to compute the average sales for each store.</a:t>
            </a: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4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3173"/>
              <a:buFont typeface="Georgia"/>
              <a:buNone/>
            </a:pPr>
            <a:endParaRPr sz="24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med">
    <p:fade thruBlk="1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 AN v3.0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GA AN v3.0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1785</Words>
  <Application>Microsoft Macintosh PowerPoint</Application>
  <PresentationFormat>Custom</PresentationFormat>
  <Paragraphs>287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32</vt:i4>
      </vt:variant>
    </vt:vector>
  </HeadingPairs>
  <TitlesOfParts>
    <vt:vector size="44" baseType="lpstr">
      <vt:lpstr>Merriweather Sans</vt:lpstr>
      <vt:lpstr>Georgia</vt:lpstr>
      <vt:lpstr>Roboto Mono</vt:lpstr>
      <vt:lpstr>Times New Roman</vt:lpstr>
      <vt:lpstr>Roboto</vt:lpstr>
      <vt:lpstr>Calibri</vt:lpstr>
      <vt:lpstr>Helvetica Neue</vt:lpstr>
      <vt:lpstr>Oswald</vt:lpstr>
      <vt:lpstr>Arial</vt:lpstr>
      <vt:lpstr>Office Theme</vt:lpstr>
      <vt:lpstr>GA AN v3.0</vt:lpstr>
      <vt:lpstr>GA AN v3.0</vt:lpstr>
      <vt:lpstr>PowerPoint Presentation</vt:lpstr>
      <vt:lpstr>AGGREGATING DATA WITH SQL</vt:lpstr>
      <vt:lpstr>SUBSELECTS IN SQL</vt:lpstr>
      <vt:lpstr>SUBSELECTS IN SQL</vt:lpstr>
      <vt:lpstr>SUBSELECTS = SUBQUERIES = NESTED QUERY </vt:lpstr>
      <vt:lpstr>SUBSELECTS = SUBQUERIES  </vt:lpstr>
      <vt:lpstr>SUBSELECTS IN SQL</vt:lpstr>
      <vt:lpstr>SUBSELECTS: BASIC CONSTRUCTION GUIDELINES </vt:lpstr>
      <vt:lpstr>SUBSELECTS: ASKING MULTIPLE QUESTIONS </vt:lpstr>
      <vt:lpstr>SUBSELECTS: SAMPLE TABLE  </vt:lpstr>
      <vt:lpstr>SUBSELECT SYNTAX WALK THROUGH </vt:lpstr>
      <vt:lpstr>SUBSELECT SYNTAX WALK THROUGH </vt:lpstr>
      <vt:lpstr>SUBSELECTS: QUERY TYPES </vt:lpstr>
      <vt:lpstr>SUBSELECT SYNTAX: USING RESULTS  </vt:lpstr>
      <vt:lpstr>SUBSELECT SYNTAX: USING RESULTS  </vt:lpstr>
      <vt:lpstr>SUBSELECT SYNTAX: USING RESULTS  </vt:lpstr>
      <vt:lpstr>SUBSELECT SYNTAX: CREATING FILTER  </vt:lpstr>
      <vt:lpstr>SUBSELECT SYNTAX WALK THROUGH: CREATING FILTER  </vt:lpstr>
      <vt:lpstr>SUBSELECT SYNTAX WALK THROUGH: CREATING FILTER  </vt:lpstr>
      <vt:lpstr>SUBSELECT SYNTAX WALK THROUGH: CREATING FILTER  </vt:lpstr>
      <vt:lpstr>SUBSELECT SYNTAX: CREATING FILTER  </vt:lpstr>
      <vt:lpstr>SUBSELECT SYNTAX: CREATING FILTER  </vt:lpstr>
      <vt:lpstr>SUBSELECTS IN SQL</vt:lpstr>
      <vt:lpstr>SUBSELECTS: MORE GUIDELINES </vt:lpstr>
      <vt:lpstr>SUBSELECT WITH CASE </vt:lpstr>
      <vt:lpstr>SUBSELECT WITH CASE  </vt:lpstr>
      <vt:lpstr>SUBSELECT USING A BINARY FLAG  </vt:lpstr>
      <vt:lpstr>SUBSELECT USING A BINARY FLAG  </vt:lpstr>
      <vt:lpstr>SUBSELECTS IN SQL</vt:lpstr>
      <vt:lpstr>ACTIVITY: SUBSELECTS</vt:lpstr>
      <vt:lpstr>SQL DATA AGGREGATION</vt:lpstr>
      <vt:lpstr>SQL DATA AGGREGATION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Carrie Andersen</cp:lastModifiedBy>
  <cp:revision>2</cp:revision>
  <dcterms:modified xsi:type="dcterms:W3CDTF">2018-11-25T21:20:04Z</dcterms:modified>
</cp:coreProperties>
</file>